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1" r:id="rId1"/>
  </p:sldMasterIdLst>
  <p:notesMasterIdLst>
    <p:notesMasterId r:id="rId28"/>
  </p:notesMasterIdLst>
  <p:sldIdLst>
    <p:sldId id="318" r:id="rId2"/>
    <p:sldId id="360" r:id="rId3"/>
    <p:sldId id="334" r:id="rId4"/>
    <p:sldId id="350" r:id="rId5"/>
    <p:sldId id="352" r:id="rId6"/>
    <p:sldId id="353" r:id="rId7"/>
    <p:sldId id="354" r:id="rId8"/>
    <p:sldId id="355" r:id="rId9"/>
    <p:sldId id="356" r:id="rId10"/>
    <p:sldId id="359" r:id="rId11"/>
    <p:sldId id="315" r:id="rId12"/>
    <p:sldId id="351" r:id="rId13"/>
    <p:sldId id="357" r:id="rId14"/>
    <p:sldId id="343" r:id="rId15"/>
    <p:sldId id="344" r:id="rId16"/>
    <p:sldId id="345" r:id="rId17"/>
    <p:sldId id="336" r:id="rId18"/>
    <p:sldId id="338" r:id="rId19"/>
    <p:sldId id="348" r:id="rId20"/>
    <p:sldId id="340" r:id="rId21"/>
    <p:sldId id="358" r:id="rId22"/>
    <p:sldId id="361" r:id="rId23"/>
    <p:sldId id="349" r:id="rId24"/>
    <p:sldId id="346" r:id="rId25"/>
    <p:sldId id="347" r:id="rId26"/>
    <p:sldId id="342" r:id="rId27"/>
  </p:sldIdLst>
  <p:sldSz cx="12192000" cy="685800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04" userDrawn="1">
          <p15:clr>
            <a:srgbClr val="A4A3A4"/>
          </p15:clr>
        </p15:guide>
        <p15:guide id="2" pos="4224" userDrawn="1">
          <p15:clr>
            <a:srgbClr val="A4A3A4"/>
          </p15:clr>
        </p15:guide>
        <p15:guide id="3" pos="4387" userDrawn="1">
          <p15:clr>
            <a:srgbClr val="A4A3A4"/>
          </p15:clr>
        </p15:guide>
        <p15:guide id="4" pos="336" userDrawn="1">
          <p15:clr>
            <a:srgbClr val="A4A3A4"/>
          </p15:clr>
        </p15:guide>
        <p15:guide id="5" pos="5760" userDrawn="1">
          <p15:clr>
            <a:srgbClr val="A4A3A4"/>
          </p15:clr>
        </p15:guide>
        <p15:guide id="6" orient="horz" pos="576" userDrawn="1">
          <p15:clr>
            <a:srgbClr val="A4A3A4"/>
          </p15:clr>
        </p15:guide>
        <p15:guide id="7" pos="55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2A2"/>
    <a:srgbClr val="5F5F5F"/>
    <a:srgbClr val="5EAF33"/>
    <a:srgbClr val="6A5BB2"/>
    <a:srgbClr val="FF6600"/>
    <a:srgbClr val="FFFFFF"/>
    <a:srgbClr val="DDF0C8"/>
    <a:srgbClr val="C7E5DC"/>
    <a:srgbClr val="70AC2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74490"/>
  </p:normalViewPr>
  <p:slideViewPr>
    <p:cSldViewPr>
      <p:cViewPr varScale="1">
        <p:scale>
          <a:sx n="93" d="100"/>
          <a:sy n="93" d="100"/>
        </p:scale>
        <p:origin x="2520" y="208"/>
      </p:cViewPr>
      <p:guideLst>
        <p:guide orient="horz" pos="3504"/>
        <p:guide pos="4224"/>
        <p:guide pos="4387"/>
        <p:guide pos="336"/>
        <p:guide pos="5760"/>
        <p:guide orient="horz" pos="576"/>
        <p:guide pos="5568"/>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91A4DB77-0547-5845-801C-150199730396}" type="datetimeFigureOut">
              <a:rPr lang="en-US" smtClean="0"/>
              <a:t>5/21/24</a:t>
            </a:fld>
            <a:endParaRPr lang="en-US"/>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FBEC9BA2-6EFA-1F48-ABB6-B389AAB383D6}" type="slidenum">
              <a:rPr lang="en-US" smtClean="0"/>
              <a:t>‹#›</a:t>
            </a:fld>
            <a:endParaRPr lang="en-US"/>
          </a:p>
        </p:txBody>
      </p:sp>
    </p:spTree>
    <p:extLst>
      <p:ext uri="{BB962C8B-B14F-4D97-AF65-F5344CB8AC3E}">
        <p14:creationId xmlns:p14="http://schemas.microsoft.com/office/powerpoint/2010/main" val="1665584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C9BA2-6EFA-1F48-ABB6-B389AAB383D6}" type="slidenum">
              <a:rPr lang="en-US" smtClean="0"/>
              <a:t>1</a:t>
            </a:fld>
            <a:endParaRPr lang="en-US"/>
          </a:p>
        </p:txBody>
      </p:sp>
    </p:spTree>
    <p:extLst>
      <p:ext uri="{BB962C8B-B14F-4D97-AF65-F5344CB8AC3E}">
        <p14:creationId xmlns:p14="http://schemas.microsoft.com/office/powerpoint/2010/main" val="2194291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data.</a:t>
            </a:r>
          </a:p>
        </p:txBody>
      </p:sp>
      <p:sp>
        <p:nvSpPr>
          <p:cNvPr id="4" name="Slide Number Placeholder 3"/>
          <p:cNvSpPr>
            <a:spLocks noGrp="1"/>
          </p:cNvSpPr>
          <p:nvPr>
            <p:ph type="sldNum" sz="quarter" idx="5"/>
          </p:nvPr>
        </p:nvSpPr>
        <p:spPr/>
        <p:txBody>
          <a:bodyPr/>
          <a:lstStyle/>
          <a:p>
            <a:fld id="{FBEC9BA2-6EFA-1F48-ABB6-B389AAB383D6}" type="slidenum">
              <a:rPr lang="en-US" smtClean="0"/>
              <a:t>10</a:t>
            </a:fld>
            <a:endParaRPr lang="en-US"/>
          </a:p>
        </p:txBody>
      </p:sp>
    </p:spTree>
    <p:extLst>
      <p:ext uri="{BB962C8B-B14F-4D97-AF65-F5344CB8AC3E}">
        <p14:creationId xmlns:p14="http://schemas.microsoft.com/office/powerpoint/2010/main" val="139566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6150"/>
            <a:ext cx="4533900" cy="2551113"/>
          </a:xfrm>
        </p:spPr>
      </p:sp>
      <p:sp>
        <p:nvSpPr>
          <p:cNvPr id="3" name="Notes Placeholder 2"/>
          <p:cNvSpPr>
            <a:spLocks noGrp="1"/>
          </p:cNvSpPr>
          <p:nvPr>
            <p:ph type="body" idx="1"/>
          </p:nvPr>
        </p:nvSpPr>
        <p:spPr/>
        <p:txBody>
          <a:bodyPr/>
          <a:lstStyle/>
          <a:p>
            <a:r>
              <a:rPr lang="en-US" dirty="0"/>
              <a:t>How LitmusFM approach the market.</a:t>
            </a:r>
          </a:p>
        </p:txBody>
      </p:sp>
      <p:sp>
        <p:nvSpPr>
          <p:cNvPr id="4" name="Slide Number Placeholder 3"/>
          <p:cNvSpPr>
            <a:spLocks noGrp="1"/>
          </p:cNvSpPr>
          <p:nvPr>
            <p:ph type="sldNum" sz="quarter" idx="5"/>
          </p:nvPr>
        </p:nvSpPr>
        <p:spPr/>
        <p:txBody>
          <a:bodyPr/>
          <a:lstStyle/>
          <a:p>
            <a:fld id="{FBEC9BA2-6EFA-1F48-ABB6-B389AAB383D6}" type="slidenum">
              <a:rPr lang="en-US" smtClean="0"/>
              <a:t>11</a:t>
            </a:fld>
            <a:endParaRPr lang="en-US" dirty="0"/>
          </a:p>
        </p:txBody>
      </p:sp>
    </p:spTree>
    <p:extLst>
      <p:ext uri="{BB962C8B-B14F-4D97-AF65-F5344CB8AC3E}">
        <p14:creationId xmlns:p14="http://schemas.microsoft.com/office/powerpoint/2010/main" val="197693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trends and challenges.</a:t>
            </a:r>
          </a:p>
        </p:txBody>
      </p:sp>
      <p:sp>
        <p:nvSpPr>
          <p:cNvPr id="4" name="Slide Number Placeholder 3"/>
          <p:cNvSpPr>
            <a:spLocks noGrp="1"/>
          </p:cNvSpPr>
          <p:nvPr>
            <p:ph type="sldNum" sz="quarter" idx="5"/>
          </p:nvPr>
        </p:nvSpPr>
        <p:spPr/>
        <p:txBody>
          <a:bodyPr/>
          <a:lstStyle/>
          <a:p>
            <a:fld id="{FBEC9BA2-6EFA-1F48-ABB6-B389AAB383D6}" type="slidenum">
              <a:rPr lang="en-US" smtClean="0"/>
              <a:t>12</a:t>
            </a:fld>
            <a:endParaRPr lang="en-US"/>
          </a:p>
        </p:txBody>
      </p:sp>
    </p:spTree>
    <p:extLst>
      <p:ext uri="{BB962C8B-B14F-4D97-AF65-F5344CB8AC3E}">
        <p14:creationId xmlns:p14="http://schemas.microsoft.com/office/powerpoint/2010/main" val="26747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cost and the workforce.</a:t>
            </a:r>
          </a:p>
        </p:txBody>
      </p:sp>
      <p:sp>
        <p:nvSpPr>
          <p:cNvPr id="4" name="Slide Number Placeholder 3"/>
          <p:cNvSpPr>
            <a:spLocks noGrp="1"/>
          </p:cNvSpPr>
          <p:nvPr>
            <p:ph type="sldNum" sz="quarter" idx="5"/>
          </p:nvPr>
        </p:nvSpPr>
        <p:spPr/>
        <p:txBody>
          <a:bodyPr/>
          <a:lstStyle/>
          <a:p>
            <a:fld id="{FBEC9BA2-6EFA-1F48-ABB6-B389AAB383D6}" type="slidenum">
              <a:rPr lang="en-US" smtClean="0"/>
              <a:t>13</a:t>
            </a:fld>
            <a:endParaRPr lang="en-US"/>
          </a:p>
        </p:txBody>
      </p:sp>
    </p:spTree>
    <p:extLst>
      <p:ext uri="{BB962C8B-B14F-4D97-AF65-F5344CB8AC3E}">
        <p14:creationId xmlns:p14="http://schemas.microsoft.com/office/powerpoint/2010/main" val="1893628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1" dirty="0">
                <a:solidFill>
                  <a:srgbClr val="5EAF33"/>
                </a:solidFill>
                <a:latin typeface="Arial" panose="020B0604020202020204" pitchFamily="34" charset="0"/>
              </a:rPr>
              <a:t>Taken from your EMR Digital Introduction</a:t>
            </a:r>
          </a:p>
          <a:p>
            <a:pPr marL="0" indent="0">
              <a:buNone/>
            </a:pPr>
            <a:endParaRPr lang="en-GB" sz="1200" b="1" i="1" dirty="0">
              <a:solidFill>
                <a:srgbClr val="5EAF33"/>
              </a:solidFill>
              <a:latin typeface="Arial" panose="020B0604020202020204" pitchFamily="34" charset="0"/>
            </a:endParaRPr>
          </a:p>
          <a:p>
            <a:pPr algn="l">
              <a:lnSpc>
                <a:spcPct val="150000"/>
              </a:lnSpc>
            </a:pPr>
            <a:r>
              <a:rPr lang="en-GB" sz="1200" dirty="0">
                <a:solidFill>
                  <a:srgbClr val="5F5F5F"/>
                </a:solidFill>
              </a:rPr>
              <a:t>- Overall property costs have seen a 13.4% increase in cost per m² across the whole university sector </a:t>
            </a:r>
          </a:p>
          <a:p>
            <a:pPr algn="l">
              <a:lnSpc>
                <a:spcPct val="150000"/>
              </a:lnSpc>
            </a:pPr>
            <a:r>
              <a:rPr lang="en-GB" sz="1200" dirty="0">
                <a:solidFill>
                  <a:srgbClr val="5F5F5F"/>
                </a:solidFill>
              </a:rPr>
              <a:t>- This hides several more significant changes, in particular a 40% increase in energy costs,</a:t>
            </a:r>
          </a:p>
          <a:p>
            <a:endParaRPr lang="en-GB" dirty="0"/>
          </a:p>
        </p:txBody>
      </p:sp>
      <p:sp>
        <p:nvSpPr>
          <p:cNvPr id="4" name="Slide Number Placeholder 3"/>
          <p:cNvSpPr>
            <a:spLocks noGrp="1"/>
          </p:cNvSpPr>
          <p:nvPr>
            <p:ph type="sldNum" sz="quarter" idx="5"/>
          </p:nvPr>
        </p:nvSpPr>
        <p:spPr/>
        <p:txBody>
          <a:bodyPr/>
          <a:lstStyle/>
          <a:p>
            <a:fld id="{FBEC9BA2-6EFA-1F48-ABB6-B389AAB383D6}" type="slidenum">
              <a:rPr lang="en-US" smtClean="0"/>
              <a:t>14</a:t>
            </a:fld>
            <a:endParaRPr lang="en-US"/>
          </a:p>
        </p:txBody>
      </p:sp>
    </p:spTree>
    <p:extLst>
      <p:ext uri="{BB962C8B-B14F-4D97-AF65-F5344CB8AC3E}">
        <p14:creationId xmlns:p14="http://schemas.microsoft.com/office/powerpoint/2010/main" val="2695859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1" dirty="0">
                <a:solidFill>
                  <a:srgbClr val="5EAF33"/>
                </a:solidFill>
                <a:latin typeface="Arial" panose="020B0604020202020204" pitchFamily="34" charset="0"/>
              </a:rPr>
              <a:t>Taken from your EMR Digital Introduction</a:t>
            </a:r>
          </a:p>
          <a:p>
            <a:pPr marL="0" indent="0">
              <a:buNone/>
            </a:pPr>
            <a:endParaRPr lang="en-GB" sz="1200" b="1" i="1" dirty="0">
              <a:solidFill>
                <a:srgbClr val="5EAF33"/>
              </a:solidFill>
              <a:latin typeface="Arial" panose="020B0604020202020204" pitchFamily="34" charset="0"/>
            </a:endParaRPr>
          </a:p>
          <a:p>
            <a:pPr algn="l">
              <a:lnSpc>
                <a:spcPct val="150000"/>
              </a:lnSpc>
            </a:pPr>
            <a:r>
              <a:rPr lang="en-GB" sz="1200" dirty="0">
                <a:solidFill>
                  <a:srgbClr val="5F5F5F"/>
                </a:solidFill>
              </a:rPr>
              <a:t>- Overall property costs have seen a 13.4% increase in cost per m² across the whole university sector </a:t>
            </a:r>
          </a:p>
          <a:p>
            <a:pPr algn="l">
              <a:lnSpc>
                <a:spcPct val="150000"/>
              </a:lnSpc>
            </a:pPr>
            <a:r>
              <a:rPr lang="en-GB" sz="1200" dirty="0">
                <a:solidFill>
                  <a:srgbClr val="5F5F5F"/>
                </a:solidFill>
              </a:rPr>
              <a:t>- This hides several more significant changes, in particular a 40% increase in energy costs,</a:t>
            </a:r>
          </a:p>
          <a:p>
            <a:endParaRPr lang="en-GB" dirty="0"/>
          </a:p>
        </p:txBody>
      </p:sp>
      <p:sp>
        <p:nvSpPr>
          <p:cNvPr id="4" name="Slide Number Placeholder 3"/>
          <p:cNvSpPr>
            <a:spLocks noGrp="1"/>
          </p:cNvSpPr>
          <p:nvPr>
            <p:ph type="sldNum" sz="quarter" idx="5"/>
          </p:nvPr>
        </p:nvSpPr>
        <p:spPr/>
        <p:txBody>
          <a:bodyPr/>
          <a:lstStyle/>
          <a:p>
            <a:fld id="{FBEC9BA2-6EFA-1F48-ABB6-B389AAB383D6}" type="slidenum">
              <a:rPr lang="en-US" smtClean="0"/>
              <a:t>15</a:t>
            </a:fld>
            <a:endParaRPr lang="en-US"/>
          </a:p>
        </p:txBody>
      </p:sp>
    </p:spTree>
    <p:extLst>
      <p:ext uri="{BB962C8B-B14F-4D97-AF65-F5344CB8AC3E}">
        <p14:creationId xmlns:p14="http://schemas.microsoft.com/office/powerpoint/2010/main" val="4063629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1" dirty="0">
                <a:solidFill>
                  <a:srgbClr val="5EAF33"/>
                </a:solidFill>
                <a:latin typeface="Arial" panose="020B0604020202020204" pitchFamily="34" charset="0"/>
              </a:rPr>
              <a:t>Taken from your EMR Digital Introduction</a:t>
            </a:r>
          </a:p>
          <a:p>
            <a:pPr marL="0" indent="0">
              <a:buNone/>
            </a:pPr>
            <a:endParaRPr lang="en-GB" sz="1200" b="1" i="1" dirty="0">
              <a:solidFill>
                <a:srgbClr val="5EAF33"/>
              </a:solidFill>
              <a:latin typeface="Arial" panose="020B0604020202020204" pitchFamily="34" charset="0"/>
            </a:endParaRPr>
          </a:p>
          <a:p>
            <a:pPr algn="l">
              <a:lnSpc>
                <a:spcPct val="150000"/>
              </a:lnSpc>
            </a:pPr>
            <a:r>
              <a:rPr lang="en-GB" sz="1200" dirty="0">
                <a:solidFill>
                  <a:srgbClr val="5F5F5F"/>
                </a:solidFill>
              </a:rPr>
              <a:t>More than a 10% increase in repairs and maintenance, cleaning, security and insurance costs </a:t>
            </a:r>
          </a:p>
          <a:p>
            <a:pPr algn="l">
              <a:lnSpc>
                <a:spcPct val="150000"/>
              </a:lnSpc>
            </a:pPr>
            <a:r>
              <a:rPr lang="en-GB" sz="1200" dirty="0">
                <a:solidFill>
                  <a:srgbClr val="5F5F5F"/>
                </a:solidFill>
              </a:rPr>
              <a:t>- For most universities, income has dropped, whilst expenditure has risen</a:t>
            </a:r>
          </a:p>
          <a:p>
            <a:endParaRPr lang="en-GB" dirty="0"/>
          </a:p>
        </p:txBody>
      </p:sp>
      <p:sp>
        <p:nvSpPr>
          <p:cNvPr id="4" name="Slide Number Placeholder 3"/>
          <p:cNvSpPr>
            <a:spLocks noGrp="1"/>
          </p:cNvSpPr>
          <p:nvPr>
            <p:ph type="sldNum" sz="quarter" idx="5"/>
          </p:nvPr>
        </p:nvSpPr>
        <p:spPr/>
        <p:txBody>
          <a:bodyPr/>
          <a:lstStyle/>
          <a:p>
            <a:fld id="{FBEC9BA2-6EFA-1F48-ABB6-B389AAB383D6}" type="slidenum">
              <a:rPr lang="en-US" smtClean="0"/>
              <a:t>16</a:t>
            </a:fld>
            <a:endParaRPr lang="en-US"/>
          </a:p>
        </p:txBody>
      </p:sp>
    </p:spTree>
    <p:extLst>
      <p:ext uri="{BB962C8B-B14F-4D97-AF65-F5344CB8AC3E}">
        <p14:creationId xmlns:p14="http://schemas.microsoft.com/office/powerpoint/2010/main" val="148861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GB" b="1" i="1" dirty="0">
                <a:solidFill>
                  <a:srgbClr val="5EAF33"/>
                </a:solidFill>
                <a:latin typeface="Arial" panose="020B0604020202020204" pitchFamily="34" charset="0"/>
              </a:rPr>
              <a:t>Most Facilities Management contracts include value testing clauses, which set out the procedure for aligning the cost of different services with market prices. The facilities management sector has faced significant change due to increasing economic and environmental pressures. </a:t>
            </a:r>
          </a:p>
          <a:p>
            <a:pPr marL="0" indent="0">
              <a:lnSpc>
                <a:spcPct val="100000"/>
              </a:lnSpc>
              <a:buNone/>
            </a:pPr>
            <a:endParaRPr lang="en-GB" b="1" i="1" dirty="0">
              <a:solidFill>
                <a:srgbClr val="5EAF33"/>
              </a:solidFill>
              <a:latin typeface="Arial" panose="020B0604020202020204" pitchFamily="34" charset="0"/>
            </a:endParaRPr>
          </a:p>
          <a:p>
            <a:pPr marL="0" indent="0">
              <a:lnSpc>
                <a:spcPct val="100000"/>
              </a:lnSpc>
              <a:buNone/>
            </a:pPr>
            <a:r>
              <a:rPr lang="en-GB" b="1" i="1" dirty="0">
                <a:solidFill>
                  <a:srgbClr val="5EAF33"/>
                </a:solidFill>
                <a:latin typeface="Arial" panose="020B0604020202020204" pitchFamily="34" charset="0"/>
              </a:rPr>
              <a:t>Your leadership is looking to the estate's team to provide cost-effective solutions while improving service quality. </a:t>
            </a:r>
          </a:p>
          <a:p>
            <a:endParaRPr lang="en-GB" dirty="0"/>
          </a:p>
          <a:p>
            <a:pPr marL="0" indent="0">
              <a:lnSpc>
                <a:spcPct val="100000"/>
              </a:lnSpc>
              <a:buNone/>
            </a:pPr>
            <a:r>
              <a:rPr lang="en-GB" b="1" i="1" dirty="0">
                <a:solidFill>
                  <a:srgbClr val="5EAF33"/>
                </a:solidFill>
                <a:latin typeface="Arial" panose="020B0604020202020204" pitchFamily="34" charset="0"/>
              </a:rPr>
              <a:t>If used effectively, value testing can:</a:t>
            </a:r>
          </a:p>
          <a:p>
            <a:pPr marL="0" indent="0">
              <a:buNone/>
            </a:pPr>
            <a:endParaRPr lang="en-GB" sz="1200" dirty="0">
              <a:solidFill>
                <a:srgbClr val="5F5F5F"/>
              </a:solidFill>
            </a:endParaRPr>
          </a:p>
          <a:p>
            <a:pPr marL="171450" indent="-171450">
              <a:buFont typeface="Arial" panose="020B0604020202020204" pitchFamily="34" charset="0"/>
              <a:buChar char="•"/>
            </a:pPr>
            <a:r>
              <a:rPr lang="en-GB" sz="1200" dirty="0">
                <a:solidFill>
                  <a:srgbClr val="5F5F5F"/>
                </a:solidFill>
              </a:rPr>
              <a:t>Value testing, if harnessed effectively, can serve as a gateway to implementing new financial modelling strategies. These strategies, in turn, can pave the way for substantial cost reductions while maintaining or even enhancing service quality.</a:t>
            </a:r>
          </a:p>
          <a:p>
            <a:pPr marL="171450" indent="-171450">
              <a:buFont typeface="Arial" panose="020B0604020202020204" pitchFamily="34" charset="0"/>
              <a:buChar char="•"/>
            </a:pPr>
            <a:r>
              <a:rPr lang="en-GB" sz="1200" dirty="0">
                <a:solidFill>
                  <a:srgbClr val="5F5F5F"/>
                </a:solidFill>
              </a:rPr>
              <a:t>One of the key advantages of value testing is its ability to provide a clearer view of individual costs. This enhanced visibility can be instrumental in evaluating the benefits of reshaping or cutting services in the future, thereby ensuring a more efficient allocation of resources.</a:t>
            </a:r>
          </a:p>
          <a:p>
            <a:pPr marL="171450" indent="-171450">
              <a:buFont typeface="Arial" panose="020B0604020202020204" pitchFamily="34" charset="0"/>
              <a:buChar char="•"/>
            </a:pPr>
            <a:r>
              <a:rPr lang="en-GB" sz="1200" dirty="0">
                <a:solidFill>
                  <a:srgbClr val="5F5F5F"/>
                </a:solidFill>
              </a:rPr>
              <a:t>Re-align costs to real market value and satisfy end users that costs are reasonable, especially if they see that costs are robustly challenged</a:t>
            </a:r>
          </a:p>
          <a:p>
            <a:pPr marL="171450" indent="-171450">
              <a:buFont typeface="Arial" panose="020B0604020202020204" pitchFamily="34" charset="0"/>
              <a:buChar char="•"/>
            </a:pPr>
            <a:r>
              <a:rPr lang="en-GB" sz="1200" dirty="0">
                <a:solidFill>
                  <a:srgbClr val="5F5F5F"/>
                </a:solidFill>
                <a:highlight>
                  <a:srgbClr val="FFFF00"/>
                </a:highlight>
              </a:rPr>
              <a:t>Challenge the cost of tendering or outsourcing the services</a:t>
            </a:r>
          </a:p>
          <a:p>
            <a:pPr marL="171450" indent="-171450">
              <a:buFont typeface="Arial" panose="020B0604020202020204" pitchFamily="34" charset="0"/>
              <a:buChar char="•"/>
            </a:pPr>
            <a:r>
              <a:rPr lang="en-GB" sz="1200" dirty="0">
                <a:solidFill>
                  <a:srgbClr val="5F5F5F"/>
                </a:solidFill>
              </a:rPr>
              <a:t>Eliminate the need for costly Client resources to tender or outsource the services</a:t>
            </a:r>
          </a:p>
          <a:p>
            <a:pPr marL="171450" indent="-171450">
              <a:buFont typeface="Arial" panose="020B0604020202020204" pitchFamily="34" charset="0"/>
              <a:buChar char="•"/>
            </a:pPr>
            <a:r>
              <a:rPr lang="en-GB" sz="1200" dirty="0">
                <a:solidFill>
                  <a:srgbClr val="5F5F5F"/>
                </a:solidFill>
              </a:rPr>
              <a:t>Improve management information (MI) to provide greater clarity of costs going forward</a:t>
            </a:r>
          </a:p>
          <a:p>
            <a:pPr marL="171450" indent="-171450">
              <a:buFont typeface="Arial" panose="020B0604020202020204" pitchFamily="34" charset="0"/>
              <a:buChar char="•"/>
            </a:pPr>
            <a:r>
              <a:rPr lang="en-GB" sz="1200" dirty="0">
                <a:solidFill>
                  <a:srgbClr val="5F5F5F"/>
                </a:solidFill>
              </a:rPr>
              <a:t>Ensure that the service arrangements meet yours and the university's needs, developing a new approach.</a:t>
            </a:r>
          </a:p>
          <a:p>
            <a:pPr marL="0" indent="0">
              <a:buNone/>
            </a:pPr>
            <a:endParaRPr lang="en-GB" sz="1200" dirty="0">
              <a:solidFill>
                <a:srgbClr val="5F5F5F"/>
              </a:solidFill>
            </a:endParaRPr>
          </a:p>
          <a:p>
            <a:endParaRPr lang="en-GB" dirty="0"/>
          </a:p>
        </p:txBody>
      </p:sp>
      <p:sp>
        <p:nvSpPr>
          <p:cNvPr id="4" name="Slide Number Placeholder 3"/>
          <p:cNvSpPr>
            <a:spLocks noGrp="1"/>
          </p:cNvSpPr>
          <p:nvPr>
            <p:ph type="sldNum" sz="quarter" idx="5"/>
          </p:nvPr>
        </p:nvSpPr>
        <p:spPr/>
        <p:txBody>
          <a:bodyPr/>
          <a:lstStyle/>
          <a:p>
            <a:fld id="{FBEC9BA2-6EFA-1F48-ABB6-B389AAB383D6}" type="slidenum">
              <a:rPr lang="en-US" smtClean="0"/>
              <a:t>17</a:t>
            </a:fld>
            <a:endParaRPr lang="en-US"/>
          </a:p>
        </p:txBody>
      </p:sp>
    </p:spTree>
    <p:extLst>
      <p:ext uri="{BB962C8B-B14F-4D97-AF65-F5344CB8AC3E}">
        <p14:creationId xmlns:p14="http://schemas.microsoft.com/office/powerpoint/2010/main" val="1051298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65E3-4A79-F68F-BFB1-08FFD6D65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52D92-2689-AAB9-9894-FE088AB4A17C}"/>
              </a:ext>
            </a:extLst>
          </p:cNvPr>
          <p:cNvSpPr>
            <a:spLocks noGrp="1" noRot="1" noChangeAspect="1"/>
          </p:cNvSpPr>
          <p:nvPr>
            <p:ph type="sldImg"/>
          </p:nvPr>
        </p:nvSpPr>
        <p:spPr>
          <a:xfrm>
            <a:off x="3079750" y="946150"/>
            <a:ext cx="4533900" cy="2551113"/>
          </a:xfrm>
        </p:spPr>
      </p:sp>
      <p:sp>
        <p:nvSpPr>
          <p:cNvPr id="3" name="Notes Placeholder 2">
            <a:extLst>
              <a:ext uri="{FF2B5EF4-FFF2-40B4-BE49-F238E27FC236}">
                <a16:creationId xmlns:a16="http://schemas.microsoft.com/office/drawing/2014/main" id="{9843E517-275E-BABB-B680-028593C81B29}"/>
              </a:ext>
            </a:extLst>
          </p:cNvPr>
          <p:cNvSpPr>
            <a:spLocks noGrp="1"/>
          </p:cNvSpPr>
          <p:nvPr>
            <p:ph type="body" idx="1"/>
          </p:nvPr>
        </p:nvSpPr>
        <p:spPr/>
        <p:txBody>
          <a:bodyPr/>
          <a:lstStyle/>
          <a:p>
            <a:r>
              <a:rPr lang="en-US" dirty="0"/>
              <a:t>Recently, we have had five university clients for whom we have benchmarked their services.</a:t>
            </a:r>
          </a:p>
          <a:p>
            <a:endParaRPr lang="en-US" dirty="0"/>
          </a:p>
          <a:p>
            <a:r>
              <a:rPr lang="en-US" dirty="0"/>
              <a:t>This may have been part of a review, an operational plan or a procurement exercise. </a:t>
            </a:r>
          </a:p>
          <a:p>
            <a:endParaRPr lang="en-US" dirty="0"/>
          </a:p>
          <a:p>
            <a:r>
              <a:rPr lang="en-US" dirty="0"/>
              <a:t>This slide represents a snapshot of the data.</a:t>
            </a:r>
          </a:p>
          <a:p>
            <a:endParaRPr lang="en-US" dirty="0"/>
          </a:p>
          <a:p>
            <a:r>
              <a:rPr lang="en-US" dirty="0"/>
              <a:t>Its an overall 5% reduction of costs</a:t>
            </a:r>
          </a:p>
          <a:p>
            <a:endParaRPr lang="en-US" dirty="0"/>
          </a:p>
          <a:p>
            <a:endParaRPr lang="en-US" dirty="0"/>
          </a:p>
        </p:txBody>
      </p:sp>
      <p:sp>
        <p:nvSpPr>
          <p:cNvPr id="4" name="Slide Number Placeholder 3">
            <a:extLst>
              <a:ext uri="{FF2B5EF4-FFF2-40B4-BE49-F238E27FC236}">
                <a16:creationId xmlns:a16="http://schemas.microsoft.com/office/drawing/2014/main" id="{A415ADC2-78B6-F411-4955-7791CEFAA585}"/>
              </a:ext>
            </a:extLst>
          </p:cNvPr>
          <p:cNvSpPr>
            <a:spLocks noGrp="1"/>
          </p:cNvSpPr>
          <p:nvPr>
            <p:ph type="sldNum" sz="quarter" idx="5"/>
          </p:nvPr>
        </p:nvSpPr>
        <p:spPr/>
        <p:txBody>
          <a:bodyPr/>
          <a:lstStyle/>
          <a:p>
            <a:fld id="{FBEC9BA2-6EFA-1F48-ABB6-B389AAB383D6}" type="slidenum">
              <a:rPr lang="en-US" smtClean="0"/>
              <a:t>18</a:t>
            </a:fld>
            <a:endParaRPr lang="en-US"/>
          </a:p>
        </p:txBody>
      </p:sp>
    </p:spTree>
    <p:extLst>
      <p:ext uri="{BB962C8B-B14F-4D97-AF65-F5344CB8AC3E}">
        <p14:creationId xmlns:p14="http://schemas.microsoft.com/office/powerpoint/2010/main" val="1460433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65E3-4A79-F68F-BFB1-08FFD6D65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52D92-2689-AAB9-9894-FE088AB4A17C}"/>
              </a:ext>
            </a:extLst>
          </p:cNvPr>
          <p:cNvSpPr>
            <a:spLocks noGrp="1" noRot="1" noChangeAspect="1"/>
          </p:cNvSpPr>
          <p:nvPr>
            <p:ph type="sldImg"/>
          </p:nvPr>
        </p:nvSpPr>
        <p:spPr>
          <a:xfrm>
            <a:off x="3079750" y="946150"/>
            <a:ext cx="4533900" cy="2551113"/>
          </a:xfrm>
        </p:spPr>
      </p:sp>
      <p:sp>
        <p:nvSpPr>
          <p:cNvPr id="3" name="Notes Placeholder 2">
            <a:extLst>
              <a:ext uri="{FF2B5EF4-FFF2-40B4-BE49-F238E27FC236}">
                <a16:creationId xmlns:a16="http://schemas.microsoft.com/office/drawing/2014/main" id="{9843E517-275E-BABB-B680-028593C81B29}"/>
              </a:ext>
            </a:extLst>
          </p:cNvPr>
          <p:cNvSpPr>
            <a:spLocks noGrp="1"/>
          </p:cNvSpPr>
          <p:nvPr>
            <p:ph type="body" idx="1"/>
          </p:nvPr>
        </p:nvSpPr>
        <p:spPr/>
        <p:txBody>
          <a:bodyPr/>
          <a:lstStyle/>
          <a:p>
            <a:r>
              <a:rPr lang="en-US" dirty="0"/>
              <a:t>In some service lines, our clients are super efficient, or there is no perfect alignment of the services due to specialisms.  A good example may be portering.  It is hard to align portering in a university against a hospital. </a:t>
            </a:r>
          </a:p>
          <a:p>
            <a:endParaRPr lang="en-US" dirty="0"/>
          </a:p>
          <a:p>
            <a:r>
              <a:rPr lang="en-US" dirty="0"/>
              <a:t>In these cases, we would only align specialist services against those in the same sector, e.g. healthcare to healthcare, University to University.</a:t>
            </a:r>
          </a:p>
          <a:p>
            <a:endParaRPr lang="en-US" dirty="0"/>
          </a:p>
          <a:p>
            <a:r>
              <a:rPr lang="en-US" dirty="0"/>
              <a:t>The same goes for “what's in the support service line” </a:t>
            </a:r>
          </a:p>
        </p:txBody>
      </p:sp>
      <p:sp>
        <p:nvSpPr>
          <p:cNvPr id="4" name="Slide Number Placeholder 3">
            <a:extLst>
              <a:ext uri="{FF2B5EF4-FFF2-40B4-BE49-F238E27FC236}">
                <a16:creationId xmlns:a16="http://schemas.microsoft.com/office/drawing/2014/main" id="{A415ADC2-78B6-F411-4955-7791CEFAA585}"/>
              </a:ext>
            </a:extLst>
          </p:cNvPr>
          <p:cNvSpPr>
            <a:spLocks noGrp="1"/>
          </p:cNvSpPr>
          <p:nvPr>
            <p:ph type="sldNum" sz="quarter" idx="5"/>
          </p:nvPr>
        </p:nvSpPr>
        <p:spPr/>
        <p:txBody>
          <a:bodyPr/>
          <a:lstStyle/>
          <a:p>
            <a:fld id="{FBEC9BA2-6EFA-1F48-ABB6-B389AAB383D6}" type="slidenum">
              <a:rPr lang="en-US" smtClean="0"/>
              <a:t>19</a:t>
            </a:fld>
            <a:endParaRPr lang="en-US"/>
          </a:p>
        </p:txBody>
      </p:sp>
    </p:spTree>
    <p:extLst>
      <p:ext uri="{BB962C8B-B14F-4D97-AF65-F5344CB8AC3E}">
        <p14:creationId xmlns:p14="http://schemas.microsoft.com/office/powerpoint/2010/main" val="6593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to open the session.</a:t>
            </a:r>
          </a:p>
        </p:txBody>
      </p:sp>
      <p:sp>
        <p:nvSpPr>
          <p:cNvPr id="4" name="Slide Number Placeholder 3"/>
          <p:cNvSpPr>
            <a:spLocks noGrp="1"/>
          </p:cNvSpPr>
          <p:nvPr>
            <p:ph type="sldNum" sz="quarter" idx="5"/>
          </p:nvPr>
        </p:nvSpPr>
        <p:spPr/>
        <p:txBody>
          <a:bodyPr/>
          <a:lstStyle/>
          <a:p>
            <a:fld id="{FBEC9BA2-6EFA-1F48-ABB6-B389AAB383D6}" type="slidenum">
              <a:rPr lang="en-US" smtClean="0"/>
              <a:t>2</a:t>
            </a:fld>
            <a:endParaRPr lang="en-US"/>
          </a:p>
        </p:txBody>
      </p:sp>
    </p:spTree>
    <p:extLst>
      <p:ext uri="{BB962C8B-B14F-4D97-AF65-F5344CB8AC3E}">
        <p14:creationId xmlns:p14="http://schemas.microsoft.com/office/powerpoint/2010/main" val="3879635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65E3-4A79-F68F-BFB1-08FFD6D65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52D92-2689-AAB9-9894-FE088AB4A17C}"/>
              </a:ext>
            </a:extLst>
          </p:cNvPr>
          <p:cNvSpPr>
            <a:spLocks noGrp="1" noRot="1" noChangeAspect="1"/>
          </p:cNvSpPr>
          <p:nvPr>
            <p:ph type="sldImg"/>
          </p:nvPr>
        </p:nvSpPr>
        <p:spPr>
          <a:xfrm>
            <a:off x="3079750" y="946150"/>
            <a:ext cx="4533900" cy="2551113"/>
          </a:xfrm>
        </p:spPr>
      </p:sp>
      <p:sp>
        <p:nvSpPr>
          <p:cNvPr id="3" name="Notes Placeholder 2">
            <a:extLst>
              <a:ext uri="{FF2B5EF4-FFF2-40B4-BE49-F238E27FC236}">
                <a16:creationId xmlns:a16="http://schemas.microsoft.com/office/drawing/2014/main" id="{9843E517-275E-BABB-B680-028593C81B29}"/>
              </a:ext>
            </a:extLst>
          </p:cNvPr>
          <p:cNvSpPr>
            <a:spLocks noGrp="1"/>
          </p:cNvSpPr>
          <p:nvPr>
            <p:ph type="body" idx="1"/>
          </p:nvPr>
        </p:nvSpPr>
        <p:spPr/>
        <p:txBody>
          <a:bodyPr/>
          <a:lstStyle/>
          <a:p>
            <a:r>
              <a:rPr lang="en-US" dirty="0"/>
              <a:t>We have a tried and tested method on any project which covers four key factors:</a:t>
            </a:r>
          </a:p>
          <a:p>
            <a:endParaRPr lang="en-US" dirty="0"/>
          </a:p>
          <a:p>
            <a:pPr marL="228600" indent="-228600">
              <a:buAutoNum type="arabicPeriod"/>
            </a:pPr>
            <a:r>
              <a:rPr lang="en-US" dirty="0"/>
              <a:t>Preparation - Here, we gather information to enable the work.</a:t>
            </a:r>
          </a:p>
          <a:p>
            <a:pPr marL="228600" indent="-228600">
              <a:buAutoNum type="arabicPeriod"/>
            </a:pPr>
            <a:r>
              <a:rPr lang="en-US" dirty="0"/>
              <a:t>Research -  We operationally visit the services. This is much more than a desktop project; we use SMEs in differing FM services to look at what is happening today.</a:t>
            </a:r>
          </a:p>
          <a:p>
            <a:pPr marL="228600" indent="-228600">
              <a:buAutoNum type="arabicPeriod"/>
            </a:pPr>
            <a:r>
              <a:rPr lang="en-US" dirty="0"/>
              <a:t>Analysis -  We then take our findings away and conduct a forensic analysis of the data and findings to enable reporting.</a:t>
            </a:r>
          </a:p>
          <a:p>
            <a:pPr marL="228600" indent="-228600">
              <a:buAutoNum type="arabicPeriod"/>
            </a:pPr>
            <a:r>
              <a:rPr lang="en-US" dirty="0"/>
              <a:t>Report -  We provide our clients with fully detailed reports by service line.  We then provide our client with recommendations and an options appraisal. </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A415ADC2-78B6-F411-4955-7791CEFAA585}"/>
              </a:ext>
            </a:extLst>
          </p:cNvPr>
          <p:cNvSpPr>
            <a:spLocks noGrp="1"/>
          </p:cNvSpPr>
          <p:nvPr>
            <p:ph type="sldNum" sz="quarter" idx="5"/>
          </p:nvPr>
        </p:nvSpPr>
        <p:spPr/>
        <p:txBody>
          <a:bodyPr/>
          <a:lstStyle/>
          <a:p>
            <a:fld id="{FBEC9BA2-6EFA-1F48-ABB6-B389AAB383D6}" type="slidenum">
              <a:rPr lang="en-US" smtClean="0"/>
              <a:t>20</a:t>
            </a:fld>
            <a:endParaRPr lang="en-US"/>
          </a:p>
        </p:txBody>
      </p:sp>
    </p:spTree>
    <p:extLst>
      <p:ext uri="{BB962C8B-B14F-4D97-AF65-F5344CB8AC3E}">
        <p14:creationId xmlns:p14="http://schemas.microsoft.com/office/powerpoint/2010/main" val="347795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GB" b="1" i="0" u="none" strike="noStrike" dirty="0">
                <a:effectLst/>
                <a:latin typeface="var(--artdeco-reset-typography-font-family-sans)"/>
              </a:rPr>
              <a:t>Gender Gap. It's s</a:t>
            </a:r>
            <a:r>
              <a:rPr lang="en-GB" b="0" i="0" u="none" strike="noStrike" dirty="0">
                <a:effectLst/>
                <a:latin typeface="var(--artdeco-reset-typography-font-family-sans)"/>
              </a:rPr>
              <a:t>till an issue, but we're making strides. More and more major players are actively encouraging female workers to join their ranks, offering apprenticeships and promoting through schools, colleges, and universities. This progress is a testament to our collective commitment to gender equality.</a:t>
            </a:r>
          </a:p>
          <a:p>
            <a:pPr algn="l" fontAlgn="auto"/>
            <a:endParaRPr lang="en-GB" b="1" i="0" u="none" strike="noStrike" dirty="0">
              <a:effectLst/>
              <a:latin typeface="var(--artdeco-reset-typography-font-family-sans)"/>
            </a:endParaRPr>
          </a:p>
          <a:p>
            <a:pPr algn="l" fontAlgn="auto"/>
            <a:endParaRPr lang="en-GB" b="1" i="0" u="none" strike="noStrike" dirty="0">
              <a:effectLst/>
              <a:latin typeface="var(--artdeco-reset-typography-font-family-sans)"/>
            </a:endParaRPr>
          </a:p>
          <a:p>
            <a:pPr algn="l" fontAlgn="auto"/>
            <a:r>
              <a:rPr lang="en-GB" b="1" i="0" u="none" strike="noStrike" dirty="0">
                <a:effectLst/>
                <a:latin typeface="var(--artdeco-reset-typography-font-family-sans)"/>
              </a:rPr>
              <a:t>Wellbeing</a:t>
            </a:r>
          </a:p>
          <a:p>
            <a:pPr algn="l" fontAlgn="auto"/>
            <a:endParaRPr lang="en-GB" b="1" i="0" u="none" strike="noStrike" dirty="0">
              <a:effectLst/>
              <a:latin typeface="var(--artdeco-reset-typography-font-family-sans)"/>
            </a:endParaRPr>
          </a:p>
          <a:p>
            <a:pPr algn="l" fontAlgn="auto"/>
            <a:r>
              <a:rPr lang="en-GB" b="1" i="0" u="none" strike="noStrike" dirty="0">
                <a:effectLst/>
                <a:latin typeface="var(--artdeco-reset-typography-font-family-sans)"/>
              </a:rPr>
              <a:t>1.    Creating open, well-lit, and conducive office spaces: </a:t>
            </a:r>
            <a:r>
              <a:rPr lang="en-GB" b="0" i="0" u="none" strike="noStrike" dirty="0">
                <a:effectLst/>
                <a:latin typeface="var(--artdeco-reset-typography-font-family-sans)"/>
              </a:rPr>
              <a:t>Facility management is not just about building operations and maintenance. Today, FM has the power to shape our work environment, creating an open space with ample natural light (wherever possible) that contributes to a feel-good atmosphere for our valued</a:t>
            </a:r>
            <a:r>
              <a:rPr lang="en-GB" b="0" i="0" u="none" strike="noStrike" dirty="0">
                <a:effectLst/>
                <a:latin typeface="-apple-system"/>
              </a:rPr>
              <a:t> employees. </a:t>
            </a:r>
          </a:p>
          <a:p>
            <a:pPr algn="l" fontAlgn="auto"/>
            <a:endParaRPr lang="en-GB" b="1" i="0" u="none" strike="noStrike" dirty="0">
              <a:effectLst/>
              <a:latin typeface="var(--artdeco-reset-typography-font-family-sans)"/>
            </a:endParaRPr>
          </a:p>
          <a:p>
            <a:pPr algn="l" fontAlgn="auto"/>
            <a:r>
              <a:rPr lang="en-GB" b="1" i="0" u="none" strike="noStrike" dirty="0">
                <a:effectLst/>
                <a:latin typeface="var(--artdeco-reset-typography-font-family-sans)"/>
              </a:rPr>
              <a:t>2.    Making mental health aid easily accessible: </a:t>
            </a:r>
            <a:r>
              <a:rPr lang="en-GB" b="0" i="0" u="none" strike="noStrike" dirty="0">
                <a:effectLst/>
                <a:latin typeface="-apple-system"/>
              </a:rPr>
              <a:t>While HR plays a crucial role in promoting mental well-being, the FM department can extend this support by ensuring mental health aid is readily available and accessible to our employees. This could be in the form of chat or call options with mental health professionals or by providing professional courses to enhance emotional well-being. By prioritizing mental health, we show our employees that their well-being is our top concern.</a:t>
            </a:r>
          </a:p>
          <a:p>
            <a:pPr algn="l" fontAlgn="auto"/>
            <a:endParaRPr lang="en-GB" b="1" i="0" u="none" strike="noStrike" dirty="0">
              <a:effectLst/>
              <a:latin typeface="var(--artdeco-reset-typography-font-family-sans)"/>
            </a:endParaRPr>
          </a:p>
          <a:p>
            <a:pPr algn="l" fontAlgn="auto"/>
            <a:r>
              <a:rPr lang="en-GB" b="1" i="0" u="none" strike="noStrike" dirty="0">
                <a:effectLst/>
                <a:latin typeface="var(--artdeco-reset-typography-font-family-sans)"/>
              </a:rPr>
              <a:t>3.    Ensure Regular Feedback Cycle: </a:t>
            </a:r>
            <a:r>
              <a:rPr lang="en-GB" b="0" i="0" u="none" strike="noStrike" dirty="0">
                <a:effectLst/>
                <a:latin typeface="-apple-system"/>
              </a:rPr>
              <a:t>Employees often get demotivated when they do not feel heard. It could be their suggestions, doubts about role clarity, or other grievances. Facilities solutions can take a step in this direction and ensure a regular feedback mechanism for the employees that will give the leaders an idea of the areas of improvement. This will keep employees motivated and positive. Emotional well-being requires a holistic approach towards communication between leaders and employees, and FM can act as the bridge to facilitate this two-way communication.</a:t>
            </a:r>
          </a:p>
          <a:p>
            <a:pPr algn="l" fontAlgn="auto"/>
            <a:endParaRPr lang="en-GB" b="1" i="0" u="none" strike="noStrike" dirty="0">
              <a:effectLst/>
              <a:latin typeface="var(--artdeco-reset-typography-font-family-sans)"/>
            </a:endParaRPr>
          </a:p>
          <a:p>
            <a:pPr algn="l" fontAlgn="auto"/>
            <a:r>
              <a:rPr lang="en-GB" b="1" i="0" u="none" strike="noStrike" dirty="0">
                <a:effectLst/>
                <a:latin typeface="var(--artdeco-reset-typography-font-family-sans)"/>
              </a:rPr>
              <a:t>4.    Provision of Healthy Food: </a:t>
            </a:r>
            <a:r>
              <a:rPr lang="en-GB" b="0" i="0" u="none" strike="noStrike" dirty="0">
                <a:effectLst/>
                <a:latin typeface="-apple-system"/>
              </a:rPr>
              <a:t>There is a positive relationship between healthy food and mental well-being. When you stick to a diet of nutritious food, you’re setting yourself up for fewer mood fluctuations, an overall happier outlook and an improved ability to focus.  However, lack of time often forces working professionals to eat outside, and the choices available are usually unhealthy. This can be changed by facility managers ensuring that catering facilities provide healthy food options available to employees. Similarly, special care can be taken to ensure hydration by installing water coolers at various points in the office premises.</a:t>
            </a:r>
            <a:r>
              <a:rPr lang="en-GB" b="0" i="0" u="none" strike="noStrike" dirty="0">
                <a:effectLst/>
                <a:latin typeface="var(--artdeco-reset-typography-font-family-sans)"/>
              </a:rPr>
              <a:t> </a:t>
            </a:r>
            <a:endParaRPr lang="en-GB" b="0" i="0" u="none" strike="noStrike" dirty="0">
              <a:effectLst/>
              <a:latin typeface="-apple-system"/>
            </a:endParaRPr>
          </a:p>
          <a:p>
            <a:pPr algn="l" fontAlgn="auto"/>
            <a:endParaRPr lang="en-GB" b="0" i="0" u="none" strike="noStrike" dirty="0">
              <a:effectLst/>
              <a:latin typeface="-apple-system"/>
            </a:endParaRPr>
          </a:p>
          <a:p>
            <a:pPr algn="l" fontAlgn="auto"/>
            <a:r>
              <a:rPr lang="en-GB" b="0" i="0" u="none" strike="noStrike" dirty="0">
                <a:effectLst/>
                <a:latin typeface="-apple-system"/>
              </a:rPr>
              <a:t>5.</a:t>
            </a:r>
            <a:r>
              <a:rPr lang="en-GB" b="0" i="0" u="none" strike="noStrike" dirty="0">
                <a:effectLst/>
                <a:latin typeface="var(--artdeco-reset-typography-font-family-sans)"/>
              </a:rPr>
              <a:t> </a:t>
            </a:r>
            <a:r>
              <a:rPr lang="en-GB" b="1" i="0" u="none" strike="noStrike" dirty="0">
                <a:effectLst/>
                <a:latin typeface="var(--artdeco-reset-typography-font-family-sans)"/>
              </a:rPr>
              <a:t>Ensuring the Right Environmental Conditions: </a:t>
            </a:r>
            <a:r>
              <a:rPr lang="en-GB" b="0" i="0" u="none" strike="noStrike" dirty="0">
                <a:effectLst/>
                <a:latin typeface="var(--artdeco-reset-typography-font-family-sans)"/>
              </a:rPr>
              <a:t>W</a:t>
            </a:r>
            <a:r>
              <a:rPr lang="en-GB" b="0" i="0" u="none" strike="noStrike" dirty="0">
                <a:effectLst/>
                <a:latin typeface="-apple-system"/>
              </a:rPr>
              <a:t>e operate more effectively, given the right environmental conditions to work within. This will include light, ventilation and air-conditioning. FM is responsible for ensuring that the environmental conditions are maintained according to the correct design criteria and are conducive to optimum productivity. Furthermore, FM will be responsible for ensuring the safety of employees and occupants within the building. This is particularly true of air conditioning and water hygiene, which, if left unmaintained, can lead to severe issues such as Legionnaires Disease.</a:t>
            </a:r>
          </a:p>
          <a:p>
            <a:pPr algn="l" fontAlgn="auto"/>
            <a:endParaRPr lang="en-GB" b="0" i="0" u="none" strike="noStrike" dirty="0">
              <a:effectLst/>
              <a:latin typeface="-apple-system"/>
            </a:endParaRPr>
          </a:p>
          <a:p>
            <a:pPr algn="l" fontAlgn="auto"/>
            <a:r>
              <a:rPr lang="en-GB" b="0" i="0" u="none" strike="noStrike" dirty="0">
                <a:effectLst/>
                <a:latin typeface="-apple-system"/>
              </a:rPr>
              <a:t>6.</a:t>
            </a:r>
            <a:r>
              <a:rPr lang="en-GB" b="0" i="0" u="none" strike="noStrike" dirty="0">
                <a:effectLst/>
                <a:latin typeface="var(--artdeco-reset-typography-font-family-sans)"/>
              </a:rPr>
              <a:t> </a:t>
            </a:r>
            <a:r>
              <a:rPr lang="en-GB" b="1" i="0" u="none" strike="noStrike" dirty="0">
                <a:effectLst/>
                <a:latin typeface="var(--artdeco-reset-typography-font-family-sans)"/>
              </a:rPr>
              <a:t>Facilitating Hybrid Working</a:t>
            </a:r>
            <a:r>
              <a:rPr lang="en-GB" b="0" i="0" u="none" strike="noStrike" dirty="0">
                <a:effectLst/>
                <a:latin typeface="-apple-system"/>
              </a:rPr>
              <a:t>: The COVID-19 pandemic showed the world that working from home is possible and more instrumental in enhancing productivity and mental well-being. When employees are encouraged to stay in proximity to their families, it motivates them to give their best at work and saves them time for commuting. Today, many companies are opting for a complete work-from-home or hybrid working model, and facility management can step in here to facilitate this change. Concepts like hot desking, the availability of laptops and other work-related gadgets for employees at home, and smooth connections for remote work can guarantee successful hybrid work.</a:t>
            </a:r>
            <a:r>
              <a:rPr lang="en-GB" b="0" i="0" u="none" strike="noStrike" dirty="0">
                <a:effectLst/>
                <a:latin typeface="var(--artdeco-reset-typography-font-family-sans)"/>
              </a:rPr>
              <a:t> </a:t>
            </a:r>
            <a:endParaRPr lang="en-GB" b="0" i="0" u="none" strike="noStrike"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FBEC9BA2-6EFA-1F48-ABB6-B389AAB383D6}" type="slidenum">
              <a:rPr lang="en-US" smtClean="0"/>
              <a:t>21</a:t>
            </a:fld>
            <a:endParaRPr lang="en-US"/>
          </a:p>
        </p:txBody>
      </p:sp>
    </p:spTree>
    <p:extLst>
      <p:ext uri="{BB962C8B-B14F-4D97-AF65-F5344CB8AC3E}">
        <p14:creationId xmlns:p14="http://schemas.microsoft.com/office/powerpoint/2010/main" val="1718812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D1227"/>
                </a:solidFill>
                <a:effectLst/>
                <a:latin typeface="Helvetica" pitchFamily="2" charset="0"/>
              </a:rPr>
              <a:t>It’s great to see positive changes in parts of the sector demographic this year. More diversity makes us better and helps our profession become more inclusive, attractive to all, and innovative through greater diversity of thought. </a:t>
            </a:r>
          </a:p>
          <a:p>
            <a:endParaRPr lang="en-GB" dirty="0">
              <a:solidFill>
                <a:srgbClr val="0D1227"/>
              </a:solidFill>
              <a:effectLst/>
              <a:latin typeface="Helvetica" pitchFamily="2" charset="0"/>
            </a:endParaRPr>
          </a:p>
          <a:p>
            <a:r>
              <a:rPr lang="en-GB" dirty="0">
                <a:solidFill>
                  <a:srgbClr val="0D1227"/>
                </a:solidFill>
                <a:effectLst/>
                <a:latin typeface="Helvetica" pitchFamily="2" charset="0"/>
              </a:rPr>
              <a:t>Yet, it's crucial to note that this is only the second year of the IWFM survey. This limited data hinders our ability to identify clear trends and draw comprehensive conclusions.' </a:t>
            </a:r>
          </a:p>
          <a:p>
            <a:endParaRPr lang="en-GB" dirty="0">
              <a:solidFill>
                <a:srgbClr val="0D1227"/>
              </a:solidFill>
              <a:effectLst/>
              <a:latin typeface="Helvetica" pitchFamily="2" charset="0"/>
            </a:endParaRPr>
          </a:p>
          <a:p>
            <a:r>
              <a:rPr lang="en-GB" dirty="0">
                <a:solidFill>
                  <a:srgbClr val="0D1227"/>
                </a:solidFill>
                <a:effectLst/>
                <a:latin typeface="Helvetica" pitchFamily="2" charset="0"/>
              </a:rPr>
              <a:t>More progress is still needed, which is why we all need to continue improving EDI internally and externally.</a:t>
            </a:r>
          </a:p>
          <a:p>
            <a:endParaRPr lang="en-US" dirty="0"/>
          </a:p>
          <a:p>
            <a:r>
              <a:rPr lang="en-US" dirty="0"/>
              <a:t>The gender split in management has a higher percentage of men than in the full demographic of the FM sector.</a:t>
            </a:r>
          </a:p>
          <a:p>
            <a:endParaRPr lang="en-US" dirty="0"/>
          </a:p>
          <a:p>
            <a:r>
              <a:rPr lang="en-US" dirty="0"/>
              <a:t>Reduction in stigma surrounding sexuality means that more are more comfortable in identifying as LGB+.</a:t>
            </a:r>
          </a:p>
          <a:p>
            <a:endParaRPr lang="en-US" dirty="0"/>
          </a:p>
          <a:p>
            <a:r>
              <a:rPr lang="en-US" dirty="0"/>
              <a:t>In 2021 UK census data for England and Wales, 18% of the population was identified as Black, Asian, Mixed or from other ethnic groups.  There is only a 2% difference within the IWFM leadership, which is extremely positive.</a:t>
            </a:r>
          </a:p>
        </p:txBody>
      </p:sp>
      <p:sp>
        <p:nvSpPr>
          <p:cNvPr id="4" name="Slide Number Placeholder 3"/>
          <p:cNvSpPr>
            <a:spLocks noGrp="1"/>
          </p:cNvSpPr>
          <p:nvPr>
            <p:ph type="sldNum" sz="quarter" idx="5"/>
          </p:nvPr>
        </p:nvSpPr>
        <p:spPr/>
        <p:txBody>
          <a:bodyPr/>
          <a:lstStyle/>
          <a:p>
            <a:fld id="{FBEC9BA2-6EFA-1F48-ABB6-B389AAB383D6}" type="slidenum">
              <a:rPr lang="en-US" smtClean="0"/>
              <a:t>22</a:t>
            </a:fld>
            <a:endParaRPr lang="en-US"/>
          </a:p>
        </p:txBody>
      </p:sp>
    </p:spTree>
    <p:extLst>
      <p:ext uri="{BB962C8B-B14F-4D97-AF65-F5344CB8AC3E}">
        <p14:creationId xmlns:p14="http://schemas.microsoft.com/office/powerpoint/2010/main" val="232072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agreed to work with Brian to provide a report on cleaning benchmarking by the end of the year. However, we need your help accessing data. We would be grateful if you could provide us with information.</a:t>
            </a:r>
          </a:p>
        </p:txBody>
      </p:sp>
      <p:sp>
        <p:nvSpPr>
          <p:cNvPr id="4" name="Slide Number Placeholder 3"/>
          <p:cNvSpPr>
            <a:spLocks noGrp="1"/>
          </p:cNvSpPr>
          <p:nvPr>
            <p:ph type="sldNum" sz="quarter" idx="5"/>
          </p:nvPr>
        </p:nvSpPr>
        <p:spPr/>
        <p:txBody>
          <a:bodyPr/>
          <a:lstStyle/>
          <a:p>
            <a:fld id="{FBEC9BA2-6EFA-1F48-ABB6-B389AAB383D6}" type="slidenum">
              <a:rPr lang="en-US" smtClean="0"/>
              <a:t>23</a:t>
            </a:fld>
            <a:endParaRPr lang="en-US"/>
          </a:p>
        </p:txBody>
      </p:sp>
    </p:spTree>
    <p:extLst>
      <p:ext uri="{BB962C8B-B14F-4D97-AF65-F5344CB8AC3E}">
        <p14:creationId xmlns:p14="http://schemas.microsoft.com/office/powerpoint/2010/main" val="2610095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6150"/>
            <a:ext cx="4533900" cy="2551113"/>
          </a:xfrm>
        </p:spPr>
      </p:sp>
      <p:sp>
        <p:nvSpPr>
          <p:cNvPr id="3" name="Notes Placeholder 2"/>
          <p:cNvSpPr>
            <a:spLocks noGrp="1"/>
          </p:cNvSpPr>
          <p:nvPr>
            <p:ph type="body" idx="1"/>
          </p:nvPr>
        </p:nvSpPr>
        <p:spPr/>
        <p:txBody>
          <a:bodyPr/>
          <a:lstStyle/>
          <a:p>
            <a:r>
              <a:rPr lang="en-US" dirty="0"/>
              <a:t>A quick slide on what we do.</a:t>
            </a:r>
          </a:p>
        </p:txBody>
      </p:sp>
      <p:sp>
        <p:nvSpPr>
          <p:cNvPr id="4" name="Slide Number Placeholder 3"/>
          <p:cNvSpPr>
            <a:spLocks noGrp="1"/>
          </p:cNvSpPr>
          <p:nvPr>
            <p:ph type="sldNum" sz="quarter" idx="5"/>
          </p:nvPr>
        </p:nvSpPr>
        <p:spPr/>
        <p:txBody>
          <a:bodyPr/>
          <a:lstStyle/>
          <a:p>
            <a:fld id="{FBEC9BA2-6EFA-1F48-ABB6-B389AAB383D6}" type="slidenum">
              <a:rPr lang="en-US" smtClean="0"/>
              <a:t>24</a:t>
            </a:fld>
            <a:endParaRPr lang="en-US"/>
          </a:p>
        </p:txBody>
      </p:sp>
    </p:spTree>
    <p:extLst>
      <p:ext uri="{BB962C8B-B14F-4D97-AF65-F5344CB8AC3E}">
        <p14:creationId xmlns:p14="http://schemas.microsoft.com/office/powerpoint/2010/main" val="275727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services are delivered to many clients in different sectors and industries. </a:t>
            </a:r>
          </a:p>
          <a:p>
            <a:endParaRPr lang="en-US" dirty="0"/>
          </a:p>
          <a:p>
            <a:r>
              <a:rPr lang="en-US" dirty="0"/>
              <a:t>All have the same fundamental needs: People – Premises – Process.</a:t>
            </a:r>
          </a:p>
          <a:p>
            <a:endParaRPr lang="en-US" dirty="0"/>
          </a:p>
          <a:p>
            <a:r>
              <a:rPr lang="en-US" dirty="0"/>
              <a:t>We use our standards and affiliations to drive new ways of working, innovation and efficiencies.</a:t>
            </a:r>
          </a:p>
        </p:txBody>
      </p:sp>
      <p:sp>
        <p:nvSpPr>
          <p:cNvPr id="4" name="Slide Number Placeholder 3"/>
          <p:cNvSpPr>
            <a:spLocks noGrp="1"/>
          </p:cNvSpPr>
          <p:nvPr>
            <p:ph type="sldNum" sz="quarter" idx="5"/>
          </p:nvPr>
        </p:nvSpPr>
        <p:spPr/>
        <p:txBody>
          <a:bodyPr/>
          <a:lstStyle/>
          <a:p>
            <a:fld id="{FBEC9BA2-6EFA-1F48-ABB6-B389AAB383D6}" type="slidenum">
              <a:rPr lang="en-US" smtClean="0"/>
              <a:t>25</a:t>
            </a:fld>
            <a:endParaRPr lang="en-US"/>
          </a:p>
        </p:txBody>
      </p:sp>
    </p:spTree>
    <p:extLst>
      <p:ext uri="{BB962C8B-B14F-4D97-AF65-F5344CB8AC3E}">
        <p14:creationId xmlns:p14="http://schemas.microsoft.com/office/powerpoint/2010/main" val="2936458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C9BA2-6EFA-1F48-ABB6-B389AAB383D6}" type="slidenum">
              <a:rPr lang="en-US" smtClean="0"/>
              <a:t>26</a:t>
            </a:fld>
            <a:endParaRPr lang="en-US"/>
          </a:p>
        </p:txBody>
      </p:sp>
    </p:spTree>
    <p:extLst>
      <p:ext uri="{BB962C8B-B14F-4D97-AF65-F5344CB8AC3E}">
        <p14:creationId xmlns:p14="http://schemas.microsoft.com/office/powerpoint/2010/main" val="372444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to discuss the changes in the sector.</a:t>
            </a:r>
          </a:p>
        </p:txBody>
      </p:sp>
      <p:sp>
        <p:nvSpPr>
          <p:cNvPr id="4" name="Slide Number Placeholder 3"/>
          <p:cNvSpPr>
            <a:spLocks noGrp="1"/>
          </p:cNvSpPr>
          <p:nvPr>
            <p:ph type="sldNum" sz="quarter" idx="5"/>
          </p:nvPr>
        </p:nvSpPr>
        <p:spPr/>
        <p:txBody>
          <a:bodyPr/>
          <a:lstStyle/>
          <a:p>
            <a:fld id="{FBEC9BA2-6EFA-1F48-ABB6-B389AAB383D6}" type="slidenum">
              <a:rPr lang="en-US" smtClean="0"/>
              <a:t>3</a:t>
            </a:fld>
            <a:endParaRPr lang="en-US"/>
          </a:p>
        </p:txBody>
      </p:sp>
    </p:spTree>
    <p:extLst>
      <p:ext uri="{BB962C8B-B14F-4D97-AF65-F5344CB8AC3E}">
        <p14:creationId xmlns:p14="http://schemas.microsoft.com/office/powerpoint/2010/main" val="209316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to discuss the market values.</a:t>
            </a:r>
          </a:p>
        </p:txBody>
      </p:sp>
      <p:sp>
        <p:nvSpPr>
          <p:cNvPr id="4" name="Slide Number Placeholder 3"/>
          <p:cNvSpPr>
            <a:spLocks noGrp="1"/>
          </p:cNvSpPr>
          <p:nvPr>
            <p:ph type="sldNum" sz="quarter" idx="5"/>
          </p:nvPr>
        </p:nvSpPr>
        <p:spPr/>
        <p:txBody>
          <a:bodyPr/>
          <a:lstStyle/>
          <a:p>
            <a:fld id="{FBEC9BA2-6EFA-1F48-ABB6-B389AAB383D6}" type="slidenum">
              <a:rPr lang="en-US" smtClean="0"/>
              <a:t>4</a:t>
            </a:fld>
            <a:endParaRPr lang="en-US"/>
          </a:p>
        </p:txBody>
      </p:sp>
    </p:spTree>
    <p:extLst>
      <p:ext uri="{BB962C8B-B14F-4D97-AF65-F5344CB8AC3E}">
        <p14:creationId xmlns:p14="http://schemas.microsoft.com/office/powerpoint/2010/main" val="412168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to discuss how the market is changing, the M&amp;A’s and the larger organisation movements.</a:t>
            </a:r>
          </a:p>
        </p:txBody>
      </p:sp>
      <p:sp>
        <p:nvSpPr>
          <p:cNvPr id="4" name="Slide Number Placeholder 3"/>
          <p:cNvSpPr>
            <a:spLocks noGrp="1"/>
          </p:cNvSpPr>
          <p:nvPr>
            <p:ph type="sldNum" sz="quarter" idx="5"/>
          </p:nvPr>
        </p:nvSpPr>
        <p:spPr/>
        <p:txBody>
          <a:bodyPr/>
          <a:lstStyle/>
          <a:p>
            <a:fld id="{FBEC9BA2-6EFA-1F48-ABB6-B389AAB383D6}" type="slidenum">
              <a:rPr lang="en-US" smtClean="0"/>
              <a:t>5</a:t>
            </a:fld>
            <a:endParaRPr lang="en-US"/>
          </a:p>
        </p:txBody>
      </p:sp>
    </p:spTree>
    <p:extLst>
      <p:ext uri="{BB962C8B-B14F-4D97-AF65-F5344CB8AC3E}">
        <p14:creationId xmlns:p14="http://schemas.microsoft.com/office/powerpoint/2010/main" val="211668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How consolidation and resourcing can generate savings.</a:t>
            </a:r>
          </a:p>
        </p:txBody>
      </p:sp>
      <p:sp>
        <p:nvSpPr>
          <p:cNvPr id="4" name="Slide Number Placeholder 3"/>
          <p:cNvSpPr>
            <a:spLocks noGrp="1"/>
          </p:cNvSpPr>
          <p:nvPr>
            <p:ph type="sldNum" sz="quarter" idx="5"/>
          </p:nvPr>
        </p:nvSpPr>
        <p:spPr/>
        <p:txBody>
          <a:bodyPr/>
          <a:lstStyle/>
          <a:p>
            <a:fld id="{FBEC9BA2-6EFA-1F48-ABB6-B389AAB383D6}" type="slidenum">
              <a:rPr lang="en-US" smtClean="0"/>
              <a:t>6</a:t>
            </a:fld>
            <a:endParaRPr lang="en-US"/>
          </a:p>
        </p:txBody>
      </p:sp>
    </p:spTree>
    <p:extLst>
      <p:ext uri="{BB962C8B-B14F-4D97-AF65-F5344CB8AC3E}">
        <p14:creationId xmlns:p14="http://schemas.microsoft.com/office/powerpoint/2010/main" val="2422339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Business specific sectors.</a:t>
            </a:r>
          </a:p>
        </p:txBody>
      </p:sp>
      <p:sp>
        <p:nvSpPr>
          <p:cNvPr id="4" name="Slide Number Placeholder 3"/>
          <p:cNvSpPr>
            <a:spLocks noGrp="1"/>
          </p:cNvSpPr>
          <p:nvPr>
            <p:ph type="sldNum" sz="quarter" idx="5"/>
          </p:nvPr>
        </p:nvSpPr>
        <p:spPr/>
        <p:txBody>
          <a:bodyPr/>
          <a:lstStyle/>
          <a:p>
            <a:fld id="{FBEC9BA2-6EFA-1F48-ABB6-B389AAB383D6}" type="slidenum">
              <a:rPr lang="en-US" smtClean="0"/>
              <a:t>7</a:t>
            </a:fld>
            <a:endParaRPr lang="en-US"/>
          </a:p>
        </p:txBody>
      </p:sp>
    </p:spTree>
    <p:extLst>
      <p:ext uri="{BB962C8B-B14F-4D97-AF65-F5344CB8AC3E}">
        <p14:creationId xmlns:p14="http://schemas.microsoft.com/office/powerpoint/2010/main" val="279675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Typical models.</a:t>
            </a:r>
          </a:p>
        </p:txBody>
      </p:sp>
      <p:sp>
        <p:nvSpPr>
          <p:cNvPr id="4" name="Slide Number Placeholder 3"/>
          <p:cNvSpPr>
            <a:spLocks noGrp="1"/>
          </p:cNvSpPr>
          <p:nvPr>
            <p:ph type="sldNum" sz="quarter" idx="5"/>
          </p:nvPr>
        </p:nvSpPr>
        <p:spPr/>
        <p:txBody>
          <a:bodyPr/>
          <a:lstStyle/>
          <a:p>
            <a:fld id="{FBEC9BA2-6EFA-1F48-ABB6-B389AAB383D6}" type="slidenum">
              <a:rPr lang="en-US" smtClean="0"/>
              <a:t>8</a:t>
            </a:fld>
            <a:endParaRPr lang="en-US"/>
          </a:p>
        </p:txBody>
      </p:sp>
    </p:spTree>
    <p:extLst>
      <p:ext uri="{BB962C8B-B14F-4D97-AF65-F5344CB8AC3E}">
        <p14:creationId xmlns:p14="http://schemas.microsoft.com/office/powerpoint/2010/main" val="15647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Typical models, the move away to splitting the soft and hard, enabling SMEs to join.</a:t>
            </a:r>
          </a:p>
          <a:p>
            <a:endParaRPr lang="en-US" dirty="0"/>
          </a:p>
        </p:txBody>
      </p:sp>
      <p:sp>
        <p:nvSpPr>
          <p:cNvPr id="4" name="Slide Number Placeholder 3"/>
          <p:cNvSpPr>
            <a:spLocks noGrp="1"/>
          </p:cNvSpPr>
          <p:nvPr>
            <p:ph type="sldNum" sz="quarter" idx="5"/>
          </p:nvPr>
        </p:nvSpPr>
        <p:spPr/>
        <p:txBody>
          <a:bodyPr/>
          <a:lstStyle/>
          <a:p>
            <a:fld id="{FBEC9BA2-6EFA-1F48-ABB6-B389AAB383D6}" type="slidenum">
              <a:rPr lang="en-US" smtClean="0"/>
              <a:t>9</a:t>
            </a:fld>
            <a:endParaRPr lang="en-US"/>
          </a:p>
        </p:txBody>
      </p:sp>
    </p:spTree>
    <p:extLst>
      <p:ext uri="{BB962C8B-B14F-4D97-AF65-F5344CB8AC3E}">
        <p14:creationId xmlns:p14="http://schemas.microsoft.com/office/powerpoint/2010/main" val="3573207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D2E423-5009-8B77-D3FF-B3E8BF23F55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097780"/>
            <a:ext cx="5088636" cy="1760220"/>
          </a:xfrm>
          <a:prstGeom prst="rect">
            <a:avLst/>
          </a:prstGeom>
        </p:spPr>
      </p:pic>
      <p:pic>
        <p:nvPicPr>
          <p:cNvPr id="11" name="Picture 10">
            <a:extLst>
              <a:ext uri="{FF2B5EF4-FFF2-40B4-BE49-F238E27FC236}">
                <a16:creationId xmlns:a16="http://schemas.microsoft.com/office/drawing/2014/main" id="{6EAAAE52-3A55-59DB-05ED-CC04634C7B1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rot="10800000">
            <a:off x="-44955" y="1"/>
            <a:ext cx="12236958" cy="4232910"/>
          </a:xfrm>
          <a:prstGeom prst="rect">
            <a:avLst/>
          </a:prstGeom>
        </p:spPr>
      </p:pic>
      <p:sp>
        <p:nvSpPr>
          <p:cNvPr id="6" name="Triangle 5">
            <a:extLst>
              <a:ext uri="{FF2B5EF4-FFF2-40B4-BE49-F238E27FC236}">
                <a16:creationId xmlns:a16="http://schemas.microsoft.com/office/drawing/2014/main" id="{FA8939E2-0B7A-4B58-2B82-0680A3C4C447}"/>
              </a:ext>
            </a:extLst>
          </p:cNvPr>
          <p:cNvSpPr/>
          <p:nvPr userDrawn="1"/>
        </p:nvSpPr>
        <p:spPr>
          <a:xfrm rot="5400000">
            <a:off x="-472311" y="481816"/>
            <a:ext cx="6848496" cy="59038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223E238-222F-B84C-888A-7300C14BF9A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564268" y="5638800"/>
            <a:ext cx="1281264" cy="655320"/>
          </a:xfrm>
          <a:prstGeom prst="rect">
            <a:avLst/>
          </a:prstGeom>
        </p:spPr>
      </p:pic>
      <p:pic>
        <p:nvPicPr>
          <p:cNvPr id="9" name="Picture 8">
            <a:extLst>
              <a:ext uri="{FF2B5EF4-FFF2-40B4-BE49-F238E27FC236}">
                <a16:creationId xmlns:a16="http://schemas.microsoft.com/office/drawing/2014/main" id="{0280CD90-9B09-0A63-A0D0-AE43170AA71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448800" y="6440714"/>
            <a:ext cx="2410587" cy="140299"/>
          </a:xfrm>
          <a:prstGeom prst="rect">
            <a:avLst/>
          </a:prstGeom>
        </p:spPr>
      </p:pic>
    </p:spTree>
    <p:extLst>
      <p:ext uri="{BB962C8B-B14F-4D97-AF65-F5344CB8AC3E}">
        <p14:creationId xmlns:p14="http://schemas.microsoft.com/office/powerpoint/2010/main" val="12602097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6EE081A2-997A-AF51-BFF0-BE9E1901C44B}"/>
              </a:ext>
            </a:extLst>
          </p:cNvPr>
          <p:cNvSpPr>
            <a:spLocks noGrp="1"/>
          </p:cNvSpPr>
          <p:nvPr>
            <p:ph type="ctrTitle"/>
          </p:nvPr>
        </p:nvSpPr>
        <p:spPr>
          <a:xfrm>
            <a:off x="1752600" y="540000"/>
            <a:ext cx="7942367" cy="443198"/>
          </a:xfrm>
          <a:prstGeom prst="rect">
            <a:avLst/>
          </a:prstGeom>
        </p:spPr>
        <p:txBody>
          <a:bodyPr wrap="square" lIns="0" tIns="0" rIns="0" bIns="0">
            <a:spAutoFit/>
          </a:bodyPr>
          <a:lstStyle>
            <a:lvl1pPr>
              <a:defRPr sz="3200" b="1" i="0">
                <a:solidFill>
                  <a:schemeClr val="tx2"/>
                </a:solidFill>
                <a:latin typeface="Roboto" panose="02000000000000000000" pitchFamily="2" charset="0"/>
                <a:ea typeface="Roboto" panose="02000000000000000000" pitchFamily="2" charset="0"/>
              </a:defRPr>
            </a:lvl1pPr>
          </a:lstStyle>
          <a:p>
            <a:endParaRPr dirty="0"/>
          </a:p>
        </p:txBody>
      </p:sp>
      <p:sp>
        <p:nvSpPr>
          <p:cNvPr id="3" name="Holder 3">
            <a:extLst>
              <a:ext uri="{FF2B5EF4-FFF2-40B4-BE49-F238E27FC236}">
                <a16:creationId xmlns:a16="http://schemas.microsoft.com/office/drawing/2014/main" id="{A69B1198-2AA0-3C8E-6EBA-6CD0147EF36F}"/>
              </a:ext>
            </a:extLst>
          </p:cNvPr>
          <p:cNvSpPr>
            <a:spLocks noGrp="1"/>
          </p:cNvSpPr>
          <p:nvPr>
            <p:ph type="subTitle" idx="4"/>
          </p:nvPr>
        </p:nvSpPr>
        <p:spPr>
          <a:xfrm>
            <a:off x="1752600" y="1530821"/>
            <a:ext cx="9483986" cy="179536"/>
          </a:xfrm>
          <a:prstGeom prst="rect">
            <a:avLst/>
          </a:prstGeom>
        </p:spPr>
        <p:txBody>
          <a:bodyPr wrap="square" lIns="0" tIns="0" rIns="0" bIns="0">
            <a:spAutoFit/>
          </a:bodyPr>
          <a:lstStyle>
            <a:lvl1pPr>
              <a:defRPr sz="1400" b="0" i="0">
                <a:solidFill>
                  <a:schemeClr val="tx2"/>
                </a:solidFill>
                <a:latin typeface="Roboto" panose="02000000000000000000" pitchFamily="2" charset="0"/>
                <a:ea typeface="Roboto" panose="02000000000000000000" pitchFamily="2" charset="0"/>
              </a:defRPr>
            </a:lvl1pPr>
          </a:lstStyle>
          <a:p>
            <a:endParaRPr dirty="0"/>
          </a:p>
        </p:txBody>
      </p:sp>
      <p:sp>
        <p:nvSpPr>
          <p:cNvPr id="13" name="Triangle 12">
            <a:extLst>
              <a:ext uri="{FF2B5EF4-FFF2-40B4-BE49-F238E27FC236}">
                <a16:creationId xmlns:a16="http://schemas.microsoft.com/office/drawing/2014/main" id="{14D9DE2C-86A0-2C72-4603-79A379843D2B}"/>
              </a:ext>
            </a:extLst>
          </p:cNvPr>
          <p:cNvSpPr/>
          <p:nvPr userDrawn="1"/>
        </p:nvSpPr>
        <p:spPr>
          <a:xfrm rot="5400000">
            <a:off x="-105575" y="105573"/>
            <a:ext cx="1530821" cy="1319673"/>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A2B1B1-E16D-1CDB-4A32-1B1B3A965B3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55566"/>
            <a:ext cx="4343400" cy="1502434"/>
          </a:xfrm>
          <a:prstGeom prst="rect">
            <a:avLst/>
          </a:prstGeom>
        </p:spPr>
      </p:pic>
      <p:pic>
        <p:nvPicPr>
          <p:cNvPr id="7" name="Picture 6">
            <a:extLst>
              <a:ext uri="{FF2B5EF4-FFF2-40B4-BE49-F238E27FC236}">
                <a16:creationId xmlns:a16="http://schemas.microsoft.com/office/drawing/2014/main" id="{B5A763BF-697B-AB3D-F9D1-4C84DE6B1D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5400" y="6553200"/>
            <a:ext cx="3096387" cy="180213"/>
          </a:xfrm>
          <a:prstGeom prst="rect">
            <a:avLst/>
          </a:prstGeom>
        </p:spPr>
      </p:pic>
      <p:pic>
        <p:nvPicPr>
          <p:cNvPr id="4" name="Picture 3">
            <a:extLst>
              <a:ext uri="{FF2B5EF4-FFF2-40B4-BE49-F238E27FC236}">
                <a16:creationId xmlns:a16="http://schemas.microsoft.com/office/drawing/2014/main" id="{6E43F0BE-EEEE-08C2-A275-87799192366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Tree>
    <p:extLst>
      <p:ext uri="{BB962C8B-B14F-4D97-AF65-F5344CB8AC3E}">
        <p14:creationId xmlns:p14="http://schemas.microsoft.com/office/powerpoint/2010/main" val="611592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104" userDrawn="1">
          <p15:clr>
            <a:srgbClr val="FBAE40"/>
          </p15:clr>
        </p15:guide>
        <p15:guide id="4" pos="720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647E98A6-3D9E-B24D-7BF1-E1333925F387}"/>
              </a:ext>
            </a:extLst>
          </p:cNvPr>
          <p:cNvSpPr>
            <a:spLocks noGrp="1"/>
          </p:cNvSpPr>
          <p:nvPr>
            <p:ph type="ctrTitle"/>
          </p:nvPr>
        </p:nvSpPr>
        <p:spPr>
          <a:xfrm>
            <a:off x="1752600" y="540000"/>
            <a:ext cx="7940190" cy="443198"/>
          </a:xfrm>
          <a:prstGeom prst="rect">
            <a:avLst/>
          </a:prstGeom>
        </p:spPr>
        <p:txBody>
          <a:bodyPr wrap="square" lIns="0" tIns="0" rIns="0" bIns="0">
            <a:spAutoFit/>
          </a:bodyPr>
          <a:lstStyle>
            <a:lvl1pPr>
              <a:defRPr sz="3200" b="1" i="0">
                <a:solidFill>
                  <a:schemeClr val="tx2"/>
                </a:solidFill>
                <a:latin typeface="Roboto" panose="02000000000000000000" pitchFamily="2" charset="0"/>
                <a:ea typeface="Roboto" panose="02000000000000000000" pitchFamily="2" charset="0"/>
              </a:defRPr>
            </a:lvl1pPr>
          </a:lstStyle>
          <a:p>
            <a:endParaRPr dirty="0"/>
          </a:p>
        </p:txBody>
      </p:sp>
      <p:sp>
        <p:nvSpPr>
          <p:cNvPr id="4" name="Holder 3">
            <a:extLst>
              <a:ext uri="{FF2B5EF4-FFF2-40B4-BE49-F238E27FC236}">
                <a16:creationId xmlns:a16="http://schemas.microsoft.com/office/drawing/2014/main" id="{1207B948-59F9-0438-1313-1F369401FF9C}"/>
              </a:ext>
            </a:extLst>
          </p:cNvPr>
          <p:cNvSpPr>
            <a:spLocks noGrp="1"/>
          </p:cNvSpPr>
          <p:nvPr>
            <p:ph type="subTitle" idx="4"/>
          </p:nvPr>
        </p:nvSpPr>
        <p:spPr>
          <a:xfrm>
            <a:off x="1752600" y="1530821"/>
            <a:ext cx="9483986" cy="179536"/>
          </a:xfrm>
          <a:prstGeom prst="rect">
            <a:avLst/>
          </a:prstGeom>
        </p:spPr>
        <p:txBody>
          <a:bodyPr wrap="square" lIns="0" tIns="0" rIns="0" bIns="0">
            <a:spAutoFit/>
          </a:bodyPr>
          <a:lstStyle>
            <a:lvl1pPr>
              <a:defRPr sz="1400" b="0" i="0">
                <a:solidFill>
                  <a:schemeClr val="tx2"/>
                </a:solidFill>
                <a:latin typeface="Roboto" panose="02000000000000000000" pitchFamily="2" charset="0"/>
                <a:ea typeface="Roboto" panose="02000000000000000000" pitchFamily="2" charset="0"/>
              </a:defRPr>
            </a:lvl1pPr>
          </a:lstStyle>
          <a:p>
            <a:endParaRPr dirty="0"/>
          </a:p>
        </p:txBody>
      </p:sp>
      <p:sp>
        <p:nvSpPr>
          <p:cNvPr id="13" name="Triangle 12">
            <a:extLst>
              <a:ext uri="{FF2B5EF4-FFF2-40B4-BE49-F238E27FC236}">
                <a16:creationId xmlns:a16="http://schemas.microsoft.com/office/drawing/2014/main" id="{A792A3C0-5CBC-957B-DC23-AC40C00E9A61}"/>
              </a:ext>
            </a:extLst>
          </p:cNvPr>
          <p:cNvSpPr/>
          <p:nvPr userDrawn="1"/>
        </p:nvSpPr>
        <p:spPr>
          <a:xfrm rot="5400000">
            <a:off x="-105575" y="105573"/>
            <a:ext cx="1530821" cy="131967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58F58A-0983-7E88-AEB8-EE0C3431EB1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55566"/>
            <a:ext cx="4343400" cy="1502434"/>
          </a:xfrm>
          <a:prstGeom prst="rect">
            <a:avLst/>
          </a:prstGeom>
        </p:spPr>
      </p:pic>
      <p:pic>
        <p:nvPicPr>
          <p:cNvPr id="6" name="Picture 5">
            <a:extLst>
              <a:ext uri="{FF2B5EF4-FFF2-40B4-BE49-F238E27FC236}">
                <a16:creationId xmlns:a16="http://schemas.microsoft.com/office/drawing/2014/main" id="{5A7509B6-D647-00A9-4554-8D7871EADF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5400" y="6553200"/>
            <a:ext cx="3096387" cy="180213"/>
          </a:xfrm>
          <a:prstGeom prst="rect">
            <a:avLst/>
          </a:prstGeom>
        </p:spPr>
      </p:pic>
      <p:pic>
        <p:nvPicPr>
          <p:cNvPr id="7" name="Picture 6">
            <a:extLst>
              <a:ext uri="{FF2B5EF4-FFF2-40B4-BE49-F238E27FC236}">
                <a16:creationId xmlns:a16="http://schemas.microsoft.com/office/drawing/2014/main" id="{C7D552E9-049E-C11E-A43F-3FAC87079E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Tree>
    <p:extLst>
      <p:ext uri="{BB962C8B-B14F-4D97-AF65-F5344CB8AC3E}">
        <p14:creationId xmlns:p14="http://schemas.microsoft.com/office/powerpoint/2010/main" val="3959143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104" userDrawn="1">
          <p15:clr>
            <a:srgbClr val="FBAE40"/>
          </p15:clr>
        </p15:guide>
        <p15:guide id="4" pos="720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4F0B2D19-666D-E6AC-FA2F-72D6944D7A89}"/>
              </a:ext>
            </a:extLst>
          </p:cNvPr>
          <p:cNvSpPr>
            <a:spLocks noGrp="1"/>
          </p:cNvSpPr>
          <p:nvPr>
            <p:ph type="ctrTitle"/>
          </p:nvPr>
        </p:nvSpPr>
        <p:spPr>
          <a:xfrm>
            <a:off x="1752600" y="540000"/>
            <a:ext cx="7938013" cy="443198"/>
          </a:xfrm>
          <a:prstGeom prst="rect">
            <a:avLst/>
          </a:prstGeom>
        </p:spPr>
        <p:txBody>
          <a:bodyPr wrap="square" lIns="0" tIns="0" rIns="0" bIns="0">
            <a:spAutoFit/>
          </a:bodyPr>
          <a:lstStyle>
            <a:lvl1pPr>
              <a:defRPr sz="3200" b="1" i="0">
                <a:solidFill>
                  <a:schemeClr val="tx2"/>
                </a:solidFill>
                <a:latin typeface="Roboto" panose="02000000000000000000" pitchFamily="2" charset="0"/>
                <a:ea typeface="Roboto" panose="02000000000000000000" pitchFamily="2" charset="0"/>
              </a:defRPr>
            </a:lvl1pPr>
          </a:lstStyle>
          <a:p>
            <a:endParaRPr dirty="0"/>
          </a:p>
        </p:txBody>
      </p:sp>
      <p:sp>
        <p:nvSpPr>
          <p:cNvPr id="3" name="Holder 3">
            <a:extLst>
              <a:ext uri="{FF2B5EF4-FFF2-40B4-BE49-F238E27FC236}">
                <a16:creationId xmlns:a16="http://schemas.microsoft.com/office/drawing/2014/main" id="{91195AE2-D33F-8276-0557-AAFC128FBED0}"/>
              </a:ext>
            </a:extLst>
          </p:cNvPr>
          <p:cNvSpPr>
            <a:spLocks noGrp="1"/>
          </p:cNvSpPr>
          <p:nvPr>
            <p:ph type="subTitle" idx="4"/>
          </p:nvPr>
        </p:nvSpPr>
        <p:spPr>
          <a:xfrm>
            <a:off x="1752600" y="1530821"/>
            <a:ext cx="9483986" cy="179536"/>
          </a:xfrm>
          <a:prstGeom prst="rect">
            <a:avLst/>
          </a:prstGeom>
        </p:spPr>
        <p:txBody>
          <a:bodyPr wrap="square" lIns="0" tIns="0" rIns="0" bIns="0">
            <a:spAutoFit/>
          </a:bodyPr>
          <a:lstStyle>
            <a:lvl1pPr>
              <a:defRPr sz="1400" b="0" i="0">
                <a:solidFill>
                  <a:schemeClr val="tx2"/>
                </a:solidFill>
                <a:latin typeface="Roboto" panose="02000000000000000000" pitchFamily="2" charset="0"/>
                <a:ea typeface="Roboto" panose="02000000000000000000" pitchFamily="2" charset="0"/>
              </a:defRPr>
            </a:lvl1pPr>
          </a:lstStyle>
          <a:p>
            <a:endParaRPr dirty="0"/>
          </a:p>
        </p:txBody>
      </p:sp>
      <p:pic>
        <p:nvPicPr>
          <p:cNvPr id="11" name="Picture 10">
            <a:extLst>
              <a:ext uri="{FF2B5EF4-FFF2-40B4-BE49-F238E27FC236}">
                <a16:creationId xmlns:a16="http://schemas.microsoft.com/office/drawing/2014/main" id="{1CD4AF32-5673-CBB6-DAA1-FE38A6703D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5400" y="6553200"/>
            <a:ext cx="3096387" cy="180213"/>
          </a:xfrm>
          <a:prstGeom prst="rect">
            <a:avLst/>
          </a:prstGeom>
        </p:spPr>
      </p:pic>
      <p:sp>
        <p:nvSpPr>
          <p:cNvPr id="13" name="Triangle 12">
            <a:extLst>
              <a:ext uri="{FF2B5EF4-FFF2-40B4-BE49-F238E27FC236}">
                <a16:creationId xmlns:a16="http://schemas.microsoft.com/office/drawing/2014/main" id="{FD65A5EB-7BBF-195A-3015-3CD5DBDB76A6}"/>
              </a:ext>
            </a:extLst>
          </p:cNvPr>
          <p:cNvSpPr/>
          <p:nvPr userDrawn="1"/>
        </p:nvSpPr>
        <p:spPr>
          <a:xfrm rot="5400000">
            <a:off x="-105575" y="105573"/>
            <a:ext cx="1530821" cy="13196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E2A31A-238F-B81A-AA6D-B45CEAB3E3B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5355566"/>
            <a:ext cx="4343400" cy="1502434"/>
          </a:xfrm>
          <a:prstGeom prst="rect">
            <a:avLst/>
          </a:prstGeom>
        </p:spPr>
      </p:pic>
      <p:pic>
        <p:nvPicPr>
          <p:cNvPr id="4" name="Picture 3">
            <a:extLst>
              <a:ext uri="{FF2B5EF4-FFF2-40B4-BE49-F238E27FC236}">
                <a16:creationId xmlns:a16="http://schemas.microsoft.com/office/drawing/2014/main" id="{ECF8E762-E858-0B93-D9EC-708274D688E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Tree>
    <p:extLst>
      <p:ext uri="{BB962C8B-B14F-4D97-AF65-F5344CB8AC3E}">
        <p14:creationId xmlns:p14="http://schemas.microsoft.com/office/powerpoint/2010/main" val="2442571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104" userDrawn="1">
          <p15:clr>
            <a:srgbClr val="FBAE40"/>
          </p15:clr>
        </p15:guide>
        <p15:guide id="4" pos="720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Holder 2">
            <a:extLst>
              <a:ext uri="{FF2B5EF4-FFF2-40B4-BE49-F238E27FC236}">
                <a16:creationId xmlns:a16="http://schemas.microsoft.com/office/drawing/2014/main" id="{21E0911C-C444-6C19-DC33-3BE436272867}"/>
              </a:ext>
            </a:extLst>
          </p:cNvPr>
          <p:cNvSpPr>
            <a:spLocks noGrp="1"/>
          </p:cNvSpPr>
          <p:nvPr>
            <p:ph type="ctrTitle"/>
          </p:nvPr>
        </p:nvSpPr>
        <p:spPr>
          <a:xfrm>
            <a:off x="1752600" y="540000"/>
            <a:ext cx="7938013" cy="443198"/>
          </a:xfrm>
          <a:prstGeom prst="rect">
            <a:avLst/>
          </a:prstGeom>
        </p:spPr>
        <p:txBody>
          <a:bodyPr wrap="square" lIns="0" tIns="0" rIns="0" bIns="0">
            <a:spAutoFit/>
          </a:bodyPr>
          <a:lstStyle>
            <a:lvl1pPr>
              <a:defRPr sz="3200" b="1" i="0">
                <a:solidFill>
                  <a:schemeClr val="tx2"/>
                </a:solidFill>
                <a:latin typeface="Roboto" panose="02000000000000000000" pitchFamily="2" charset="0"/>
                <a:ea typeface="Roboto" panose="02000000000000000000" pitchFamily="2" charset="0"/>
              </a:defRPr>
            </a:lvl1pPr>
          </a:lstStyle>
          <a:p>
            <a:endParaRPr dirty="0"/>
          </a:p>
        </p:txBody>
      </p:sp>
      <p:sp>
        <p:nvSpPr>
          <p:cNvPr id="9" name="Holder 3">
            <a:extLst>
              <a:ext uri="{FF2B5EF4-FFF2-40B4-BE49-F238E27FC236}">
                <a16:creationId xmlns:a16="http://schemas.microsoft.com/office/drawing/2014/main" id="{3D96D649-38CA-50AE-EC68-D37081C77C04}"/>
              </a:ext>
            </a:extLst>
          </p:cNvPr>
          <p:cNvSpPr>
            <a:spLocks noGrp="1"/>
          </p:cNvSpPr>
          <p:nvPr>
            <p:ph type="subTitle" idx="4"/>
          </p:nvPr>
        </p:nvSpPr>
        <p:spPr>
          <a:xfrm>
            <a:off x="1752600" y="1530821"/>
            <a:ext cx="9483986" cy="179536"/>
          </a:xfrm>
          <a:prstGeom prst="rect">
            <a:avLst/>
          </a:prstGeom>
        </p:spPr>
        <p:txBody>
          <a:bodyPr wrap="square" lIns="0" tIns="0" rIns="0" bIns="0">
            <a:spAutoFit/>
          </a:bodyPr>
          <a:lstStyle>
            <a:lvl1pPr>
              <a:defRPr sz="1400" b="0" i="0">
                <a:solidFill>
                  <a:schemeClr val="tx2"/>
                </a:solidFill>
                <a:latin typeface="Roboto" panose="02000000000000000000" pitchFamily="2" charset="0"/>
                <a:ea typeface="Roboto" panose="02000000000000000000" pitchFamily="2" charset="0"/>
              </a:defRPr>
            </a:lvl1pPr>
          </a:lstStyle>
          <a:p>
            <a:endParaRPr dirty="0"/>
          </a:p>
        </p:txBody>
      </p:sp>
      <p:pic>
        <p:nvPicPr>
          <p:cNvPr id="10" name="Picture 9">
            <a:extLst>
              <a:ext uri="{FF2B5EF4-FFF2-40B4-BE49-F238E27FC236}">
                <a16:creationId xmlns:a16="http://schemas.microsoft.com/office/drawing/2014/main" id="{D9FD65A0-46D4-3598-0E0E-FD96ED732F1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55566"/>
            <a:ext cx="4343400" cy="1502434"/>
          </a:xfrm>
          <a:prstGeom prst="rect">
            <a:avLst/>
          </a:prstGeom>
        </p:spPr>
      </p:pic>
      <p:sp>
        <p:nvSpPr>
          <p:cNvPr id="2" name="Triangle 1">
            <a:extLst>
              <a:ext uri="{FF2B5EF4-FFF2-40B4-BE49-F238E27FC236}">
                <a16:creationId xmlns:a16="http://schemas.microsoft.com/office/drawing/2014/main" id="{31138423-88DA-C463-C94E-0311E1902388}"/>
              </a:ext>
            </a:extLst>
          </p:cNvPr>
          <p:cNvSpPr/>
          <p:nvPr userDrawn="1"/>
        </p:nvSpPr>
        <p:spPr>
          <a:xfrm rot="5400000">
            <a:off x="-105575" y="105573"/>
            <a:ext cx="1530821" cy="1319673"/>
          </a:xfrm>
          <a:prstGeom prst="triangle">
            <a:avLst/>
          </a:prstGeom>
          <a:solidFill>
            <a:srgbClr val="F08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7BDF6F3-1668-718F-DAEA-FBEDD8C4CD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5400" y="6553200"/>
            <a:ext cx="3096387" cy="180213"/>
          </a:xfrm>
          <a:prstGeom prst="rect">
            <a:avLst/>
          </a:prstGeom>
        </p:spPr>
      </p:pic>
      <p:sp>
        <p:nvSpPr>
          <p:cNvPr id="3" name="Triangle 1">
            <a:extLst>
              <a:ext uri="{FF2B5EF4-FFF2-40B4-BE49-F238E27FC236}">
                <a16:creationId xmlns:a16="http://schemas.microsoft.com/office/drawing/2014/main" id="{85089563-C5D2-F04C-9F42-5ACA392ECF9D}"/>
              </a:ext>
            </a:extLst>
          </p:cNvPr>
          <p:cNvSpPr/>
          <p:nvPr userDrawn="1"/>
        </p:nvSpPr>
        <p:spPr>
          <a:xfrm rot="5400000">
            <a:off x="-148991" y="1596790"/>
            <a:ext cx="3879379" cy="3581400"/>
          </a:xfrm>
          <a:prstGeom prst="triangl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4C9697D-0A94-51A6-9490-2C475F41690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Tree>
    <p:extLst>
      <p:ext uri="{BB962C8B-B14F-4D97-AF65-F5344CB8AC3E}">
        <p14:creationId xmlns:p14="http://schemas.microsoft.com/office/powerpoint/2010/main" val="561025637"/>
      </p:ext>
    </p:extLst>
  </p:cSld>
  <p:clrMapOvr>
    <a:masterClrMapping/>
  </p:clrMapOvr>
  <p:extLst>
    <p:ext uri="{DCECCB84-F9BA-43D5-87BE-67443E8EF086}">
      <p15:sldGuideLst xmlns:p15="http://schemas.microsoft.com/office/powerpoint/2012/main">
        <p15:guide id="1" orient="horz" pos="576">
          <p15:clr>
            <a:srgbClr val="FBAE40"/>
          </p15:clr>
        </p15:guide>
        <p15:guide id="2" pos="3840">
          <p15:clr>
            <a:srgbClr val="FBAE40"/>
          </p15:clr>
        </p15:guide>
        <p15:guide id="3" pos="1104">
          <p15:clr>
            <a:srgbClr val="FBAE40"/>
          </p15:clr>
        </p15:guide>
        <p15:guide id="4" pos="74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58E4-E726-97E4-28F4-39E57D3B3B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10C2D6-26D3-3C86-0454-0F75154876A5}"/>
              </a:ext>
            </a:extLst>
          </p:cNvPr>
          <p:cNvSpPr>
            <a:spLocks noGrp="1"/>
          </p:cNvSpPr>
          <p:nvPr>
            <p:ph idx="1"/>
          </p:nvPr>
        </p:nvSpPr>
        <p:spPr/>
        <p:txBody>
          <a:bodyPr/>
          <a:lstStyle>
            <a:lvl1pPr>
              <a:spcBef>
                <a:spcPts val="453"/>
              </a:spcBef>
              <a:defRPr/>
            </a:lvl1pPr>
            <a:lvl2pPr>
              <a:spcBef>
                <a:spcPts val="453"/>
              </a:spcBef>
              <a:defRPr/>
            </a:lvl2pPr>
            <a:lvl3pPr>
              <a:spcBef>
                <a:spcPts val="453"/>
              </a:spcBef>
              <a:defRPr/>
            </a:lvl3pPr>
            <a:lvl4pPr>
              <a:spcBef>
                <a:spcPts val="453"/>
              </a:spcBef>
              <a:defRPr/>
            </a:lvl4pPr>
            <a:lvl5pPr>
              <a:spcBef>
                <a:spcPts val="453"/>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954620D-4F07-C5AD-5D5D-A8A5874A4A8F}"/>
              </a:ext>
            </a:extLst>
          </p:cNvPr>
          <p:cNvSpPr>
            <a:spLocks noGrp="1"/>
          </p:cNvSpPr>
          <p:nvPr>
            <p:ph type="dt" sz="half" idx="10"/>
          </p:nvPr>
        </p:nvSpPr>
        <p:spPr/>
        <p:txBody>
          <a:bodyPr/>
          <a:lstStyle/>
          <a:p>
            <a:fld id="{2A5A73C6-24B0-CF4F-A376-617E47AEAB3F}" type="datetimeFigureOut">
              <a:rPr lang="en-US" smtClean="0"/>
              <a:t>5/21/24</a:t>
            </a:fld>
            <a:endParaRPr lang="en-US"/>
          </a:p>
        </p:txBody>
      </p:sp>
      <p:sp>
        <p:nvSpPr>
          <p:cNvPr id="5" name="Footer Placeholder 4">
            <a:extLst>
              <a:ext uri="{FF2B5EF4-FFF2-40B4-BE49-F238E27FC236}">
                <a16:creationId xmlns:a16="http://schemas.microsoft.com/office/drawing/2014/main" id="{3F6E9E4A-B49D-2EA8-1AA6-46DF03B1B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6C340-2F35-9C71-8EDE-012E946FE451}"/>
              </a:ext>
            </a:extLst>
          </p:cNvPr>
          <p:cNvSpPr>
            <a:spLocks noGrp="1"/>
          </p:cNvSpPr>
          <p:nvPr>
            <p:ph type="sldNum" sz="quarter" idx="12"/>
          </p:nvPr>
        </p:nvSpPr>
        <p:spPr/>
        <p:txBody>
          <a:bodyPr/>
          <a:lstStyle/>
          <a:p>
            <a:fld id="{4F6607DA-5541-7245-A7A9-0CFAED433CEC}" type="slidenum">
              <a:rPr lang="en-US" smtClean="0"/>
              <a:t>‹#›</a:t>
            </a:fld>
            <a:endParaRPr lang="en-US"/>
          </a:p>
        </p:txBody>
      </p:sp>
    </p:spTree>
    <p:extLst>
      <p:ext uri="{BB962C8B-B14F-4D97-AF65-F5344CB8AC3E}">
        <p14:creationId xmlns:p14="http://schemas.microsoft.com/office/powerpoint/2010/main" val="2030441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58E4-E726-97E4-28F4-39E57D3B3B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10C2D6-26D3-3C86-0454-0F75154876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54620D-4F07-C5AD-5D5D-A8A5874A4A8F}"/>
              </a:ext>
            </a:extLst>
          </p:cNvPr>
          <p:cNvSpPr>
            <a:spLocks noGrp="1"/>
          </p:cNvSpPr>
          <p:nvPr>
            <p:ph type="dt" sz="half" idx="10"/>
          </p:nvPr>
        </p:nvSpPr>
        <p:spPr/>
        <p:txBody>
          <a:bodyPr/>
          <a:lstStyle/>
          <a:p>
            <a:fld id="{2A5A73C6-24B0-CF4F-A376-617E47AEAB3F}" type="datetimeFigureOut">
              <a:rPr lang="en-US" smtClean="0"/>
              <a:t>5/21/24</a:t>
            </a:fld>
            <a:endParaRPr lang="en-US"/>
          </a:p>
        </p:txBody>
      </p:sp>
      <p:sp>
        <p:nvSpPr>
          <p:cNvPr id="5" name="Footer Placeholder 4">
            <a:extLst>
              <a:ext uri="{FF2B5EF4-FFF2-40B4-BE49-F238E27FC236}">
                <a16:creationId xmlns:a16="http://schemas.microsoft.com/office/drawing/2014/main" id="{3F6E9E4A-B49D-2EA8-1AA6-46DF03B1B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6C340-2F35-9C71-8EDE-012E946FE451}"/>
              </a:ext>
            </a:extLst>
          </p:cNvPr>
          <p:cNvSpPr>
            <a:spLocks noGrp="1"/>
          </p:cNvSpPr>
          <p:nvPr>
            <p:ph type="sldNum" sz="quarter" idx="12"/>
          </p:nvPr>
        </p:nvSpPr>
        <p:spPr/>
        <p:txBody>
          <a:bodyPr/>
          <a:lstStyle/>
          <a:p>
            <a:fld id="{4F6607DA-5541-7245-A7A9-0CFAED433CEC}" type="slidenum">
              <a:rPr lang="en-US" smtClean="0"/>
              <a:t>‹#›</a:t>
            </a:fld>
            <a:endParaRPr lang="en-US"/>
          </a:p>
        </p:txBody>
      </p:sp>
    </p:spTree>
    <p:extLst>
      <p:ext uri="{BB962C8B-B14F-4D97-AF65-F5344CB8AC3E}">
        <p14:creationId xmlns:p14="http://schemas.microsoft.com/office/powerpoint/2010/main" val="6570131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6619-577F-232A-8072-538A4E0570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AC00D1-C931-CCEB-0843-ACCF9BF0CC5E}"/>
              </a:ext>
            </a:extLst>
          </p:cNvPr>
          <p:cNvSpPr>
            <a:spLocks noGrp="1"/>
          </p:cNvSpPr>
          <p:nvPr>
            <p:ph sz="half" idx="1"/>
          </p:nvPr>
        </p:nvSpPr>
        <p:spPr>
          <a:xfrm>
            <a:off x="838021" y="1825345"/>
            <a:ext cx="5171102"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2297898-B67F-4E8A-F22A-B89E19755F0E}"/>
              </a:ext>
            </a:extLst>
          </p:cNvPr>
          <p:cNvSpPr>
            <a:spLocks noGrp="1"/>
          </p:cNvSpPr>
          <p:nvPr>
            <p:ph sz="half" idx="2"/>
          </p:nvPr>
        </p:nvSpPr>
        <p:spPr>
          <a:xfrm>
            <a:off x="6182881" y="1825345"/>
            <a:ext cx="5171103" cy="4351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92AE3-E202-6C55-4B18-1E1043F736B6}"/>
              </a:ext>
            </a:extLst>
          </p:cNvPr>
          <p:cNvSpPr>
            <a:spLocks noGrp="1"/>
          </p:cNvSpPr>
          <p:nvPr>
            <p:ph type="dt" sz="half" idx="10"/>
          </p:nvPr>
        </p:nvSpPr>
        <p:spPr/>
        <p:txBody>
          <a:bodyPr/>
          <a:lstStyle/>
          <a:p>
            <a:fld id="{2A5A73C6-24B0-CF4F-A376-617E47AEAB3F}" type="datetimeFigureOut">
              <a:rPr lang="en-US" smtClean="0"/>
              <a:t>5/21/24</a:t>
            </a:fld>
            <a:endParaRPr lang="en-US"/>
          </a:p>
        </p:txBody>
      </p:sp>
      <p:sp>
        <p:nvSpPr>
          <p:cNvPr id="6" name="Footer Placeholder 5">
            <a:extLst>
              <a:ext uri="{FF2B5EF4-FFF2-40B4-BE49-F238E27FC236}">
                <a16:creationId xmlns:a16="http://schemas.microsoft.com/office/drawing/2014/main" id="{CBF6C19F-458C-6925-7291-B6F502B7A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03DAB-B9A5-8D8E-B73A-EA73ADFA1598}"/>
              </a:ext>
            </a:extLst>
          </p:cNvPr>
          <p:cNvSpPr>
            <a:spLocks noGrp="1"/>
          </p:cNvSpPr>
          <p:nvPr>
            <p:ph type="sldNum" sz="quarter" idx="12"/>
          </p:nvPr>
        </p:nvSpPr>
        <p:spPr/>
        <p:txBody>
          <a:bodyPr/>
          <a:lstStyle/>
          <a:p>
            <a:fld id="{4F6607DA-5541-7245-A7A9-0CFAED433CEC}" type="slidenum">
              <a:rPr lang="en-US" smtClean="0"/>
              <a:t>‹#›</a:t>
            </a:fld>
            <a:endParaRPr lang="en-US"/>
          </a:p>
        </p:txBody>
      </p:sp>
    </p:spTree>
    <p:extLst>
      <p:ext uri="{BB962C8B-B14F-4D97-AF65-F5344CB8AC3E}">
        <p14:creationId xmlns:p14="http://schemas.microsoft.com/office/powerpoint/2010/main" val="17930436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93B2-85BB-8A58-AD8C-A63207A462D1}"/>
              </a:ext>
            </a:extLst>
          </p:cNvPr>
          <p:cNvSpPr>
            <a:spLocks noGrp="1"/>
          </p:cNvSpPr>
          <p:nvPr>
            <p:ph type="title"/>
          </p:nvPr>
        </p:nvSpPr>
        <p:spPr>
          <a:xfrm>
            <a:off x="839832" y="365647"/>
            <a:ext cx="10515962" cy="132438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0414D0-270D-5485-A06A-C3A71C90CD3C}"/>
              </a:ext>
            </a:extLst>
          </p:cNvPr>
          <p:cNvSpPr>
            <a:spLocks noGrp="1"/>
          </p:cNvSpPr>
          <p:nvPr>
            <p:ph type="body" idx="1"/>
          </p:nvPr>
        </p:nvSpPr>
        <p:spPr>
          <a:xfrm>
            <a:off x="839832" y="1681390"/>
            <a:ext cx="5158432" cy="823421"/>
          </a:xfrm>
        </p:spPr>
        <p:txBody>
          <a:bodyPr anchor="b"/>
          <a:lstStyle>
            <a:lvl1pPr marL="0" indent="0">
              <a:buNone/>
              <a:defRPr sz="2176" b="1"/>
            </a:lvl1pPr>
            <a:lvl2pPr marL="414590" indent="0">
              <a:buNone/>
              <a:defRPr sz="1814" b="1"/>
            </a:lvl2pPr>
            <a:lvl3pPr marL="829178" indent="0">
              <a:buNone/>
              <a:defRPr sz="1632" b="1"/>
            </a:lvl3pPr>
            <a:lvl4pPr marL="1243768" indent="0">
              <a:buNone/>
              <a:defRPr sz="1451" b="1"/>
            </a:lvl4pPr>
            <a:lvl5pPr marL="1658358" indent="0">
              <a:buNone/>
              <a:defRPr sz="1451" b="1"/>
            </a:lvl5pPr>
            <a:lvl6pPr marL="2072947" indent="0">
              <a:buNone/>
              <a:defRPr sz="1451" b="1"/>
            </a:lvl6pPr>
            <a:lvl7pPr marL="2487536" indent="0">
              <a:buNone/>
              <a:defRPr sz="1451" b="1"/>
            </a:lvl7pPr>
            <a:lvl8pPr marL="2902125" indent="0">
              <a:buNone/>
              <a:defRPr sz="1451" b="1"/>
            </a:lvl8pPr>
            <a:lvl9pPr marL="3316714" indent="0">
              <a:buNone/>
              <a:defRPr sz="1451" b="1"/>
            </a:lvl9pPr>
          </a:lstStyle>
          <a:p>
            <a:pPr lvl="0"/>
            <a:r>
              <a:rPr lang="en-GB"/>
              <a:t>Click to edit Master text styles</a:t>
            </a:r>
          </a:p>
        </p:txBody>
      </p:sp>
      <p:sp>
        <p:nvSpPr>
          <p:cNvPr id="4" name="Content Placeholder 3">
            <a:extLst>
              <a:ext uri="{FF2B5EF4-FFF2-40B4-BE49-F238E27FC236}">
                <a16:creationId xmlns:a16="http://schemas.microsoft.com/office/drawing/2014/main" id="{81BE9B6F-239B-0AA5-5CA1-595FEE766AC0}"/>
              </a:ext>
            </a:extLst>
          </p:cNvPr>
          <p:cNvSpPr>
            <a:spLocks noGrp="1"/>
          </p:cNvSpPr>
          <p:nvPr>
            <p:ph sz="half" idx="2"/>
          </p:nvPr>
        </p:nvSpPr>
        <p:spPr>
          <a:xfrm>
            <a:off x="839832" y="2504811"/>
            <a:ext cx="5158432"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32EA7AB-DEDD-8B01-0537-40046D33DE3F}"/>
              </a:ext>
            </a:extLst>
          </p:cNvPr>
          <p:cNvSpPr>
            <a:spLocks noGrp="1"/>
          </p:cNvSpPr>
          <p:nvPr>
            <p:ph type="body" sz="quarter" idx="3"/>
          </p:nvPr>
        </p:nvSpPr>
        <p:spPr>
          <a:xfrm>
            <a:off x="6172019" y="1681390"/>
            <a:ext cx="5183772" cy="823421"/>
          </a:xfrm>
        </p:spPr>
        <p:txBody>
          <a:bodyPr anchor="b"/>
          <a:lstStyle>
            <a:lvl1pPr marL="0" indent="0">
              <a:buNone/>
              <a:defRPr sz="2176" b="1"/>
            </a:lvl1pPr>
            <a:lvl2pPr marL="414590" indent="0">
              <a:buNone/>
              <a:defRPr sz="1814" b="1"/>
            </a:lvl2pPr>
            <a:lvl3pPr marL="829178" indent="0">
              <a:buNone/>
              <a:defRPr sz="1632" b="1"/>
            </a:lvl3pPr>
            <a:lvl4pPr marL="1243768" indent="0">
              <a:buNone/>
              <a:defRPr sz="1451" b="1"/>
            </a:lvl4pPr>
            <a:lvl5pPr marL="1658358" indent="0">
              <a:buNone/>
              <a:defRPr sz="1451" b="1"/>
            </a:lvl5pPr>
            <a:lvl6pPr marL="2072947" indent="0">
              <a:buNone/>
              <a:defRPr sz="1451" b="1"/>
            </a:lvl6pPr>
            <a:lvl7pPr marL="2487536" indent="0">
              <a:buNone/>
              <a:defRPr sz="1451" b="1"/>
            </a:lvl7pPr>
            <a:lvl8pPr marL="2902125" indent="0">
              <a:buNone/>
              <a:defRPr sz="1451" b="1"/>
            </a:lvl8pPr>
            <a:lvl9pPr marL="3316714" indent="0">
              <a:buNone/>
              <a:defRPr sz="1451" b="1"/>
            </a:lvl9pPr>
          </a:lstStyle>
          <a:p>
            <a:pPr lvl="0"/>
            <a:r>
              <a:rPr lang="en-GB"/>
              <a:t>Click to edit Master text styles</a:t>
            </a:r>
          </a:p>
        </p:txBody>
      </p:sp>
      <p:sp>
        <p:nvSpPr>
          <p:cNvPr id="6" name="Content Placeholder 5">
            <a:extLst>
              <a:ext uri="{FF2B5EF4-FFF2-40B4-BE49-F238E27FC236}">
                <a16:creationId xmlns:a16="http://schemas.microsoft.com/office/drawing/2014/main" id="{2C09B921-C575-2570-0D94-EFF42C75897A}"/>
              </a:ext>
            </a:extLst>
          </p:cNvPr>
          <p:cNvSpPr>
            <a:spLocks noGrp="1"/>
          </p:cNvSpPr>
          <p:nvPr>
            <p:ph sz="quarter" idx="4"/>
          </p:nvPr>
        </p:nvSpPr>
        <p:spPr>
          <a:xfrm>
            <a:off x="6172019" y="2504811"/>
            <a:ext cx="5183772" cy="36852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853FCB-BF30-C38B-573B-F5CAB0A1A0F0}"/>
              </a:ext>
            </a:extLst>
          </p:cNvPr>
          <p:cNvSpPr>
            <a:spLocks noGrp="1"/>
          </p:cNvSpPr>
          <p:nvPr>
            <p:ph type="dt" sz="half" idx="10"/>
          </p:nvPr>
        </p:nvSpPr>
        <p:spPr/>
        <p:txBody>
          <a:bodyPr/>
          <a:lstStyle/>
          <a:p>
            <a:fld id="{2A5A73C6-24B0-CF4F-A376-617E47AEAB3F}" type="datetimeFigureOut">
              <a:rPr lang="en-US" smtClean="0"/>
              <a:t>5/21/24</a:t>
            </a:fld>
            <a:endParaRPr lang="en-US"/>
          </a:p>
        </p:txBody>
      </p:sp>
      <p:sp>
        <p:nvSpPr>
          <p:cNvPr id="8" name="Footer Placeholder 7">
            <a:extLst>
              <a:ext uri="{FF2B5EF4-FFF2-40B4-BE49-F238E27FC236}">
                <a16:creationId xmlns:a16="http://schemas.microsoft.com/office/drawing/2014/main" id="{1A7D7EFA-7DC8-A522-8734-6684B3146D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387C41-30B6-2892-1E08-6E7FA59BD33C}"/>
              </a:ext>
            </a:extLst>
          </p:cNvPr>
          <p:cNvSpPr>
            <a:spLocks noGrp="1"/>
          </p:cNvSpPr>
          <p:nvPr>
            <p:ph type="sldNum" sz="quarter" idx="12"/>
          </p:nvPr>
        </p:nvSpPr>
        <p:spPr/>
        <p:txBody>
          <a:bodyPr/>
          <a:lstStyle/>
          <a:p>
            <a:fld id="{4F6607DA-5541-7245-A7A9-0CFAED433CEC}" type="slidenum">
              <a:rPr lang="en-US" smtClean="0"/>
              <a:t>‹#›</a:t>
            </a:fld>
            <a:endParaRPr lang="en-US"/>
          </a:p>
        </p:txBody>
      </p:sp>
    </p:spTree>
    <p:extLst>
      <p:ext uri="{BB962C8B-B14F-4D97-AF65-F5344CB8AC3E}">
        <p14:creationId xmlns:p14="http://schemas.microsoft.com/office/powerpoint/2010/main" val="1089697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DE1A-A1E6-D35F-7B9B-9410D50737E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ED8AB41-D091-14DD-152F-AE79C25C1513}"/>
              </a:ext>
            </a:extLst>
          </p:cNvPr>
          <p:cNvSpPr>
            <a:spLocks noGrp="1"/>
          </p:cNvSpPr>
          <p:nvPr>
            <p:ph type="dt" sz="half" idx="10"/>
          </p:nvPr>
        </p:nvSpPr>
        <p:spPr/>
        <p:txBody>
          <a:bodyPr/>
          <a:lstStyle/>
          <a:p>
            <a:fld id="{2A5A73C6-24B0-CF4F-A376-617E47AEAB3F}" type="datetimeFigureOut">
              <a:rPr lang="en-US" smtClean="0"/>
              <a:t>5/21/24</a:t>
            </a:fld>
            <a:endParaRPr lang="en-US"/>
          </a:p>
        </p:txBody>
      </p:sp>
      <p:sp>
        <p:nvSpPr>
          <p:cNvPr id="4" name="Footer Placeholder 3">
            <a:extLst>
              <a:ext uri="{FF2B5EF4-FFF2-40B4-BE49-F238E27FC236}">
                <a16:creationId xmlns:a16="http://schemas.microsoft.com/office/drawing/2014/main" id="{0E6E6CB9-2C2D-697F-BBA5-DDE3074319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583709-7BEA-59D3-69DD-371B55443FFC}"/>
              </a:ext>
            </a:extLst>
          </p:cNvPr>
          <p:cNvSpPr>
            <a:spLocks noGrp="1"/>
          </p:cNvSpPr>
          <p:nvPr>
            <p:ph type="sldNum" sz="quarter" idx="12"/>
          </p:nvPr>
        </p:nvSpPr>
        <p:spPr/>
        <p:txBody>
          <a:bodyPr/>
          <a:lstStyle/>
          <a:p>
            <a:fld id="{4F6607DA-5541-7245-A7A9-0CFAED433CEC}" type="slidenum">
              <a:rPr lang="en-US" smtClean="0"/>
              <a:t>‹#›</a:t>
            </a:fld>
            <a:endParaRPr lang="en-US"/>
          </a:p>
        </p:txBody>
      </p:sp>
    </p:spTree>
    <p:extLst>
      <p:ext uri="{BB962C8B-B14F-4D97-AF65-F5344CB8AC3E}">
        <p14:creationId xmlns:p14="http://schemas.microsoft.com/office/powerpoint/2010/main" val="540085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5B5C39-614D-EF37-EA09-ECB90CEF1302}"/>
              </a:ext>
            </a:extLst>
          </p:cNvPr>
          <p:cNvSpPr>
            <a:spLocks noGrp="1"/>
          </p:cNvSpPr>
          <p:nvPr>
            <p:ph type="dt" sz="half" idx="10"/>
          </p:nvPr>
        </p:nvSpPr>
        <p:spPr/>
        <p:txBody>
          <a:bodyPr/>
          <a:lstStyle/>
          <a:p>
            <a:fld id="{2A5A73C6-24B0-CF4F-A376-617E47AEAB3F}" type="datetimeFigureOut">
              <a:rPr lang="en-US" smtClean="0"/>
              <a:t>5/21/24</a:t>
            </a:fld>
            <a:endParaRPr lang="en-US"/>
          </a:p>
        </p:txBody>
      </p:sp>
      <p:sp>
        <p:nvSpPr>
          <p:cNvPr id="3" name="Footer Placeholder 2">
            <a:extLst>
              <a:ext uri="{FF2B5EF4-FFF2-40B4-BE49-F238E27FC236}">
                <a16:creationId xmlns:a16="http://schemas.microsoft.com/office/drawing/2014/main" id="{CC6D5756-1D22-BD33-C681-404D8EDE2B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66E13-788E-5DFF-A184-2172DDF1F7E3}"/>
              </a:ext>
            </a:extLst>
          </p:cNvPr>
          <p:cNvSpPr>
            <a:spLocks noGrp="1"/>
          </p:cNvSpPr>
          <p:nvPr>
            <p:ph type="sldNum" sz="quarter" idx="12"/>
          </p:nvPr>
        </p:nvSpPr>
        <p:spPr/>
        <p:txBody>
          <a:bodyPr/>
          <a:lstStyle/>
          <a:p>
            <a:fld id="{4F6607DA-5541-7245-A7A9-0CFAED433CEC}" type="slidenum">
              <a:rPr lang="en-US" smtClean="0"/>
              <a:t>‹#›</a:t>
            </a:fld>
            <a:endParaRPr lang="en-US"/>
          </a:p>
        </p:txBody>
      </p:sp>
    </p:spTree>
    <p:extLst>
      <p:ext uri="{BB962C8B-B14F-4D97-AF65-F5344CB8AC3E}">
        <p14:creationId xmlns:p14="http://schemas.microsoft.com/office/powerpoint/2010/main" val="62098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D1C9CAED-B613-995B-1ABA-D0B20F40742E}"/>
              </a:ext>
            </a:extLst>
          </p:cNvPr>
          <p:cNvSpPr>
            <a:spLocks noGrp="1"/>
          </p:cNvSpPr>
          <p:nvPr>
            <p:ph type="ctrTitle"/>
          </p:nvPr>
        </p:nvSpPr>
        <p:spPr>
          <a:xfrm>
            <a:off x="1752600" y="540000"/>
            <a:ext cx="7938013" cy="443198"/>
          </a:xfrm>
          <a:prstGeom prst="rect">
            <a:avLst/>
          </a:prstGeom>
        </p:spPr>
        <p:txBody>
          <a:bodyPr wrap="square" lIns="0" tIns="0" rIns="0" bIns="0">
            <a:spAutoFit/>
          </a:bodyPr>
          <a:lstStyle>
            <a:lvl1pPr>
              <a:defRPr sz="3200" b="1" i="0">
                <a:solidFill>
                  <a:schemeClr val="tx2"/>
                </a:solidFill>
                <a:latin typeface="Roboto" panose="02000000000000000000" pitchFamily="2" charset="0"/>
                <a:ea typeface="Roboto" panose="02000000000000000000" pitchFamily="2" charset="0"/>
              </a:defRPr>
            </a:lvl1pPr>
          </a:lstStyle>
          <a:p>
            <a:endParaRPr dirty="0"/>
          </a:p>
        </p:txBody>
      </p:sp>
      <p:sp>
        <p:nvSpPr>
          <p:cNvPr id="3" name="Holder 3">
            <a:extLst>
              <a:ext uri="{FF2B5EF4-FFF2-40B4-BE49-F238E27FC236}">
                <a16:creationId xmlns:a16="http://schemas.microsoft.com/office/drawing/2014/main" id="{5E25927E-4977-D539-0E11-7EE2CC12A050}"/>
              </a:ext>
            </a:extLst>
          </p:cNvPr>
          <p:cNvSpPr>
            <a:spLocks noGrp="1"/>
          </p:cNvSpPr>
          <p:nvPr>
            <p:ph type="subTitle" idx="4"/>
          </p:nvPr>
        </p:nvSpPr>
        <p:spPr>
          <a:xfrm>
            <a:off x="1752600" y="1530820"/>
            <a:ext cx="9483986" cy="179536"/>
          </a:xfrm>
          <a:prstGeom prst="rect">
            <a:avLst/>
          </a:prstGeom>
        </p:spPr>
        <p:txBody>
          <a:bodyPr wrap="square" lIns="0" tIns="0" rIns="0" bIns="0">
            <a:spAutoFit/>
          </a:bodyPr>
          <a:lstStyle>
            <a:lvl1pPr>
              <a:defRPr sz="1400" b="0" i="0">
                <a:solidFill>
                  <a:schemeClr val="tx2"/>
                </a:solidFill>
                <a:latin typeface="Roboto" panose="02000000000000000000" pitchFamily="2" charset="0"/>
                <a:ea typeface="Roboto" panose="02000000000000000000" pitchFamily="2" charset="0"/>
              </a:defRPr>
            </a:lvl1pPr>
          </a:lstStyle>
          <a:p>
            <a:endParaRPr dirty="0"/>
          </a:p>
        </p:txBody>
      </p:sp>
      <p:sp>
        <p:nvSpPr>
          <p:cNvPr id="13" name="Triangle 12">
            <a:extLst>
              <a:ext uri="{FF2B5EF4-FFF2-40B4-BE49-F238E27FC236}">
                <a16:creationId xmlns:a16="http://schemas.microsoft.com/office/drawing/2014/main" id="{B39B8ACB-3C24-2BA7-FE91-081B678B0FD6}"/>
              </a:ext>
            </a:extLst>
          </p:cNvPr>
          <p:cNvSpPr/>
          <p:nvPr userDrawn="1"/>
        </p:nvSpPr>
        <p:spPr>
          <a:xfrm rot="5400000">
            <a:off x="-105575" y="105573"/>
            <a:ext cx="1530821" cy="131967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B9F149-1FA6-90CB-260A-732D4AFEDCB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55566"/>
            <a:ext cx="4343400" cy="1502434"/>
          </a:xfrm>
          <a:prstGeom prst="rect">
            <a:avLst/>
          </a:prstGeom>
        </p:spPr>
      </p:pic>
      <p:pic>
        <p:nvPicPr>
          <p:cNvPr id="7" name="Picture 6">
            <a:extLst>
              <a:ext uri="{FF2B5EF4-FFF2-40B4-BE49-F238E27FC236}">
                <a16:creationId xmlns:a16="http://schemas.microsoft.com/office/drawing/2014/main" id="{E3B2B877-710A-DF02-5128-A8A369CCF9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5400" y="6553200"/>
            <a:ext cx="3096387" cy="180213"/>
          </a:xfrm>
          <a:prstGeom prst="rect">
            <a:avLst/>
          </a:prstGeom>
        </p:spPr>
      </p:pic>
      <p:pic>
        <p:nvPicPr>
          <p:cNvPr id="4" name="Picture 3">
            <a:extLst>
              <a:ext uri="{FF2B5EF4-FFF2-40B4-BE49-F238E27FC236}">
                <a16:creationId xmlns:a16="http://schemas.microsoft.com/office/drawing/2014/main" id="{60055AB1-788B-19A8-7610-69A8238524E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Tree>
    <p:extLst>
      <p:ext uri="{BB962C8B-B14F-4D97-AF65-F5344CB8AC3E}">
        <p14:creationId xmlns:p14="http://schemas.microsoft.com/office/powerpoint/2010/main" val="14820981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104" userDrawn="1">
          <p15:clr>
            <a:srgbClr val="FBAE40"/>
          </p15:clr>
        </p15:guide>
        <p15:guide id="4" pos="720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E5DF6E0E-3506-1870-8087-300FEA68888F}"/>
              </a:ext>
            </a:extLst>
          </p:cNvPr>
          <p:cNvSpPr>
            <a:spLocks noGrp="1"/>
          </p:cNvSpPr>
          <p:nvPr>
            <p:ph type="ctrTitle"/>
          </p:nvPr>
        </p:nvSpPr>
        <p:spPr>
          <a:xfrm>
            <a:off x="1752600" y="540000"/>
            <a:ext cx="7938013" cy="443198"/>
          </a:xfrm>
          <a:prstGeom prst="rect">
            <a:avLst/>
          </a:prstGeom>
        </p:spPr>
        <p:txBody>
          <a:bodyPr wrap="square" lIns="0" tIns="0" rIns="0" bIns="0">
            <a:spAutoFit/>
          </a:bodyPr>
          <a:lstStyle>
            <a:lvl1pPr>
              <a:defRPr sz="3200" b="1" i="0">
                <a:solidFill>
                  <a:schemeClr val="tx2"/>
                </a:solidFill>
                <a:latin typeface="Roboto" panose="02000000000000000000" pitchFamily="2" charset="0"/>
                <a:ea typeface="Roboto" panose="02000000000000000000" pitchFamily="2" charset="0"/>
              </a:defRPr>
            </a:lvl1pPr>
          </a:lstStyle>
          <a:p>
            <a:endParaRPr dirty="0"/>
          </a:p>
        </p:txBody>
      </p:sp>
      <p:sp>
        <p:nvSpPr>
          <p:cNvPr id="3" name="Holder 3">
            <a:extLst>
              <a:ext uri="{FF2B5EF4-FFF2-40B4-BE49-F238E27FC236}">
                <a16:creationId xmlns:a16="http://schemas.microsoft.com/office/drawing/2014/main" id="{8EFED056-0D76-3D30-BDB2-467C4BBAF5DA}"/>
              </a:ext>
            </a:extLst>
          </p:cNvPr>
          <p:cNvSpPr>
            <a:spLocks noGrp="1"/>
          </p:cNvSpPr>
          <p:nvPr>
            <p:ph type="subTitle" idx="4"/>
          </p:nvPr>
        </p:nvSpPr>
        <p:spPr>
          <a:xfrm>
            <a:off x="1752600" y="1530821"/>
            <a:ext cx="9483986" cy="179536"/>
          </a:xfrm>
          <a:prstGeom prst="rect">
            <a:avLst/>
          </a:prstGeom>
        </p:spPr>
        <p:txBody>
          <a:bodyPr wrap="square" lIns="0" tIns="0" rIns="0" bIns="0">
            <a:spAutoFit/>
          </a:bodyPr>
          <a:lstStyle>
            <a:lvl1pPr>
              <a:defRPr sz="1400" b="0" i="0">
                <a:solidFill>
                  <a:schemeClr val="tx2"/>
                </a:solidFill>
                <a:latin typeface="Roboto" panose="02000000000000000000" pitchFamily="2" charset="0"/>
                <a:ea typeface="Roboto" panose="02000000000000000000" pitchFamily="2" charset="0"/>
              </a:defRPr>
            </a:lvl1pPr>
          </a:lstStyle>
          <a:p>
            <a:endParaRPr dirty="0"/>
          </a:p>
        </p:txBody>
      </p:sp>
      <p:sp>
        <p:nvSpPr>
          <p:cNvPr id="13" name="Triangle 12">
            <a:extLst>
              <a:ext uri="{FF2B5EF4-FFF2-40B4-BE49-F238E27FC236}">
                <a16:creationId xmlns:a16="http://schemas.microsoft.com/office/drawing/2014/main" id="{68FDACC3-C876-2864-0714-896C4AA34F55}"/>
              </a:ext>
            </a:extLst>
          </p:cNvPr>
          <p:cNvSpPr/>
          <p:nvPr userDrawn="1"/>
        </p:nvSpPr>
        <p:spPr>
          <a:xfrm rot="5400000">
            <a:off x="-105575" y="105573"/>
            <a:ext cx="1530821" cy="131967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50CDFE-2D0B-2F0C-DE1B-78F2DC14E45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5355566"/>
            <a:ext cx="4343400" cy="1502434"/>
          </a:xfrm>
          <a:prstGeom prst="rect">
            <a:avLst/>
          </a:prstGeom>
        </p:spPr>
      </p:pic>
      <p:pic>
        <p:nvPicPr>
          <p:cNvPr id="7" name="Picture 6">
            <a:extLst>
              <a:ext uri="{FF2B5EF4-FFF2-40B4-BE49-F238E27FC236}">
                <a16:creationId xmlns:a16="http://schemas.microsoft.com/office/drawing/2014/main" id="{0FA2BDA2-3B47-38F5-E880-6386E44CEB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5400" y="6553200"/>
            <a:ext cx="3096387" cy="180213"/>
          </a:xfrm>
          <a:prstGeom prst="rect">
            <a:avLst/>
          </a:prstGeom>
        </p:spPr>
      </p:pic>
      <p:pic>
        <p:nvPicPr>
          <p:cNvPr id="4" name="Picture 3">
            <a:extLst>
              <a:ext uri="{FF2B5EF4-FFF2-40B4-BE49-F238E27FC236}">
                <a16:creationId xmlns:a16="http://schemas.microsoft.com/office/drawing/2014/main" id="{2D0F6EFB-D6CB-6A19-93DA-DBF7D5DF8B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Tree>
    <p:extLst>
      <p:ext uri="{BB962C8B-B14F-4D97-AF65-F5344CB8AC3E}">
        <p14:creationId xmlns:p14="http://schemas.microsoft.com/office/powerpoint/2010/main" val="17555119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104" userDrawn="1">
          <p15:clr>
            <a:srgbClr val="FBAE40"/>
          </p15:clr>
        </p15:guide>
        <p15:guide id="4" pos="720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2EEF6-FE46-52D7-E5A7-3278E2AFE127}"/>
              </a:ext>
            </a:extLst>
          </p:cNvPr>
          <p:cNvSpPr>
            <a:spLocks noGrp="1"/>
          </p:cNvSpPr>
          <p:nvPr>
            <p:ph type="title"/>
          </p:nvPr>
        </p:nvSpPr>
        <p:spPr>
          <a:xfrm>
            <a:off x="838020" y="365647"/>
            <a:ext cx="10515962" cy="132438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75246C2-5445-362F-6BB7-0339E17552DE}"/>
              </a:ext>
            </a:extLst>
          </p:cNvPr>
          <p:cNvSpPr>
            <a:spLocks noGrp="1"/>
          </p:cNvSpPr>
          <p:nvPr>
            <p:ph type="body" idx="1"/>
          </p:nvPr>
        </p:nvSpPr>
        <p:spPr>
          <a:xfrm>
            <a:off x="838020" y="1825345"/>
            <a:ext cx="10515962" cy="435175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02D0E4D-8D87-F1DE-2A24-E5044829CD93}"/>
              </a:ext>
            </a:extLst>
          </p:cNvPr>
          <p:cNvSpPr>
            <a:spLocks noGrp="1"/>
          </p:cNvSpPr>
          <p:nvPr>
            <p:ph type="dt" sz="half" idx="2"/>
          </p:nvPr>
        </p:nvSpPr>
        <p:spPr>
          <a:xfrm>
            <a:off x="838020" y="6357038"/>
            <a:ext cx="2743924" cy="364206"/>
          </a:xfrm>
          <a:prstGeom prst="rect">
            <a:avLst/>
          </a:prstGeom>
        </p:spPr>
        <p:txBody>
          <a:bodyPr vert="horz" lIns="91440" tIns="45720" rIns="91440" bIns="45720" rtlCol="0" anchor="ctr"/>
          <a:lstStyle>
            <a:lvl1pPr algn="l">
              <a:defRPr sz="1088">
                <a:solidFill>
                  <a:schemeClr val="tx1">
                    <a:tint val="75000"/>
                  </a:schemeClr>
                </a:solidFill>
              </a:defRPr>
            </a:lvl1pPr>
          </a:lstStyle>
          <a:p>
            <a:fld id="{2A5A73C6-24B0-CF4F-A376-617E47AEAB3F}" type="datetimeFigureOut">
              <a:rPr lang="en-US" smtClean="0"/>
              <a:t>5/21/24</a:t>
            </a:fld>
            <a:endParaRPr lang="en-US"/>
          </a:p>
        </p:txBody>
      </p:sp>
      <p:sp>
        <p:nvSpPr>
          <p:cNvPr id="5" name="Footer Placeholder 4">
            <a:extLst>
              <a:ext uri="{FF2B5EF4-FFF2-40B4-BE49-F238E27FC236}">
                <a16:creationId xmlns:a16="http://schemas.microsoft.com/office/drawing/2014/main" id="{1092BC50-7FAD-FFE0-F3AC-01DAE0302936}"/>
              </a:ext>
            </a:extLst>
          </p:cNvPr>
          <p:cNvSpPr>
            <a:spLocks noGrp="1"/>
          </p:cNvSpPr>
          <p:nvPr>
            <p:ph type="ftr" sz="quarter" idx="3"/>
          </p:nvPr>
        </p:nvSpPr>
        <p:spPr>
          <a:xfrm>
            <a:off x="4038058" y="6357038"/>
            <a:ext cx="4115886" cy="364206"/>
          </a:xfrm>
          <a:prstGeom prst="rect">
            <a:avLst/>
          </a:prstGeom>
        </p:spPr>
        <p:txBody>
          <a:bodyPr vert="horz" lIns="91440" tIns="45720" rIns="91440" bIns="45720" rtlCol="0" anchor="ctr"/>
          <a:lstStyle>
            <a:lvl1pPr algn="ctr">
              <a:defRPr sz="108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94B77-B3A4-9481-F103-3465107C1387}"/>
              </a:ext>
            </a:extLst>
          </p:cNvPr>
          <p:cNvSpPr>
            <a:spLocks noGrp="1"/>
          </p:cNvSpPr>
          <p:nvPr>
            <p:ph type="sldNum" sz="quarter" idx="4"/>
          </p:nvPr>
        </p:nvSpPr>
        <p:spPr>
          <a:xfrm>
            <a:off x="8610058" y="6357038"/>
            <a:ext cx="2743924" cy="364206"/>
          </a:xfrm>
          <a:prstGeom prst="rect">
            <a:avLst/>
          </a:prstGeom>
        </p:spPr>
        <p:txBody>
          <a:bodyPr vert="horz" lIns="91440" tIns="45720" rIns="91440" bIns="45720" rtlCol="0" anchor="ctr"/>
          <a:lstStyle>
            <a:lvl1pPr algn="r">
              <a:defRPr sz="1088">
                <a:solidFill>
                  <a:schemeClr val="tx1">
                    <a:tint val="75000"/>
                  </a:schemeClr>
                </a:solidFill>
              </a:defRPr>
            </a:lvl1pPr>
          </a:lstStyle>
          <a:p>
            <a:fld id="{4F6607DA-5541-7245-A7A9-0CFAED433CEC}" type="slidenum">
              <a:rPr lang="en-US" smtClean="0"/>
              <a:t>‹#›</a:t>
            </a:fld>
            <a:endParaRPr lang="en-US"/>
          </a:p>
        </p:txBody>
      </p:sp>
    </p:spTree>
    <p:extLst>
      <p:ext uri="{BB962C8B-B14F-4D97-AF65-F5344CB8AC3E}">
        <p14:creationId xmlns:p14="http://schemas.microsoft.com/office/powerpoint/2010/main" val="360461100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4" r:id="rId3"/>
    <p:sldLayoutId id="2147483675" r:id="rId4"/>
    <p:sldLayoutId id="2147483676" r:id="rId5"/>
    <p:sldLayoutId id="2147483677" r:id="rId6"/>
    <p:sldLayoutId id="2147483678" r:id="rId7"/>
    <p:sldLayoutId id="2147483666" r:id="rId8"/>
    <p:sldLayoutId id="2147483667" r:id="rId9"/>
    <p:sldLayoutId id="2147483668" r:id="rId10"/>
    <p:sldLayoutId id="2147483669" r:id="rId11"/>
    <p:sldLayoutId id="2147483670" r:id="rId12"/>
    <p:sldLayoutId id="2147483699" r:id="rId13"/>
  </p:sldLayoutIdLst>
  <p:txStyles>
    <p:titleStyle>
      <a:lvl1pPr algn="l" defTabSz="829178" rtl="0" eaLnBrk="1" latinLnBrk="0" hangingPunct="1">
        <a:lnSpc>
          <a:spcPct val="90000"/>
        </a:lnSpc>
        <a:spcBef>
          <a:spcPct val="0"/>
        </a:spcBef>
        <a:buNone/>
        <a:defRPr sz="2902" b="1" i="0" kern="1200">
          <a:solidFill>
            <a:schemeClr val="tx1"/>
          </a:solidFill>
          <a:latin typeface="Roboto" panose="02000000000000000000" pitchFamily="2" charset="0"/>
          <a:ea typeface="Roboto" panose="02000000000000000000" pitchFamily="2" charset="0"/>
          <a:cs typeface="+mj-cs"/>
        </a:defRPr>
      </a:lvl1pPr>
    </p:titleStyle>
    <p:bodyStyle>
      <a:lvl1pPr marL="207294" indent="-207294" algn="l" defTabSz="829178" rtl="0" eaLnBrk="1" latinLnBrk="0" hangingPunct="1">
        <a:lnSpc>
          <a:spcPts val="1360"/>
        </a:lnSpc>
        <a:spcBef>
          <a:spcPts val="907"/>
        </a:spcBef>
        <a:buClr>
          <a:schemeClr val="accent1"/>
        </a:buClr>
        <a:buFont typeface=".Lucida Grande UI Regular"/>
        <a:buChar char="►"/>
        <a:defRPr sz="1088" b="0" i="0" kern="1200">
          <a:solidFill>
            <a:schemeClr val="tx1"/>
          </a:solidFill>
          <a:latin typeface="Roboto" panose="02000000000000000000" pitchFamily="2" charset="0"/>
          <a:ea typeface="Roboto" panose="02000000000000000000" pitchFamily="2" charset="0"/>
          <a:cs typeface="+mn-cs"/>
        </a:defRPr>
      </a:lvl1pPr>
      <a:lvl2pPr marL="621883" indent="-207294" algn="l" defTabSz="829178" rtl="0" eaLnBrk="1" latinLnBrk="0" hangingPunct="1">
        <a:lnSpc>
          <a:spcPts val="1360"/>
        </a:lnSpc>
        <a:spcBef>
          <a:spcPts val="907"/>
        </a:spcBef>
        <a:buClr>
          <a:schemeClr val="accent1"/>
        </a:buClr>
        <a:buFont typeface=".Lucida Grande UI Regular"/>
        <a:buChar char="►"/>
        <a:defRPr sz="1088" b="0" i="0" kern="1200">
          <a:solidFill>
            <a:schemeClr val="tx1"/>
          </a:solidFill>
          <a:latin typeface="Roboto" panose="02000000000000000000" pitchFamily="2" charset="0"/>
          <a:ea typeface="Roboto" panose="02000000000000000000" pitchFamily="2" charset="0"/>
          <a:cs typeface="+mn-cs"/>
        </a:defRPr>
      </a:lvl2pPr>
      <a:lvl3pPr marL="1036472" indent="-207294" algn="l" defTabSz="829178" rtl="0" eaLnBrk="1" latinLnBrk="0" hangingPunct="1">
        <a:lnSpc>
          <a:spcPts val="1360"/>
        </a:lnSpc>
        <a:spcBef>
          <a:spcPts val="907"/>
        </a:spcBef>
        <a:buClr>
          <a:schemeClr val="accent1"/>
        </a:buClr>
        <a:buFont typeface=".Lucida Grande UI Regular"/>
        <a:buChar char="►"/>
        <a:defRPr sz="1088" b="0" i="0" kern="1200">
          <a:solidFill>
            <a:schemeClr val="tx1"/>
          </a:solidFill>
          <a:latin typeface="Roboto" panose="02000000000000000000" pitchFamily="2" charset="0"/>
          <a:ea typeface="Roboto" panose="02000000000000000000" pitchFamily="2" charset="0"/>
          <a:cs typeface="+mn-cs"/>
        </a:defRPr>
      </a:lvl3pPr>
      <a:lvl4pPr marL="1451062" indent="-207294" algn="l" defTabSz="829178" rtl="0" eaLnBrk="1" latinLnBrk="0" hangingPunct="1">
        <a:lnSpc>
          <a:spcPts val="1360"/>
        </a:lnSpc>
        <a:spcBef>
          <a:spcPts val="907"/>
        </a:spcBef>
        <a:buClr>
          <a:schemeClr val="accent1"/>
        </a:buClr>
        <a:buFont typeface=".Lucida Grande UI Regular"/>
        <a:buChar char="►"/>
        <a:defRPr sz="1088" b="0" i="0" kern="1200">
          <a:solidFill>
            <a:schemeClr val="tx1"/>
          </a:solidFill>
          <a:latin typeface="Roboto" panose="02000000000000000000" pitchFamily="2" charset="0"/>
          <a:ea typeface="Roboto" panose="02000000000000000000" pitchFamily="2" charset="0"/>
          <a:cs typeface="+mn-cs"/>
        </a:defRPr>
      </a:lvl4pPr>
      <a:lvl5pPr marL="1865651" indent="-207294" algn="l" defTabSz="829178" rtl="0" eaLnBrk="1" latinLnBrk="0" hangingPunct="1">
        <a:lnSpc>
          <a:spcPts val="1360"/>
        </a:lnSpc>
        <a:spcBef>
          <a:spcPts val="907"/>
        </a:spcBef>
        <a:buClr>
          <a:schemeClr val="accent1"/>
        </a:buClr>
        <a:buFont typeface=".Lucida Grande UI Regular"/>
        <a:buChar char="►"/>
        <a:defRPr sz="1088" b="0" i="0" kern="1200">
          <a:solidFill>
            <a:schemeClr val="tx1"/>
          </a:solidFill>
          <a:latin typeface="Roboto" panose="02000000000000000000" pitchFamily="2" charset="0"/>
          <a:ea typeface="Roboto" panose="02000000000000000000" pitchFamily="2" charset="0"/>
          <a:cs typeface="+mn-cs"/>
        </a:defRPr>
      </a:lvl5pPr>
      <a:lvl6pPr marL="2280241"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30"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90"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8" algn="l" defTabSz="829178" rtl="0" eaLnBrk="1" latinLnBrk="0" hangingPunct="1">
        <a:defRPr sz="1632" kern="1200">
          <a:solidFill>
            <a:schemeClr val="tx1"/>
          </a:solidFill>
          <a:latin typeface="+mn-lt"/>
          <a:ea typeface="+mn-ea"/>
          <a:cs typeface="+mn-cs"/>
        </a:defRPr>
      </a:lvl4pPr>
      <a:lvl5pPr marL="1658358" algn="l" defTabSz="829178" rtl="0" eaLnBrk="1" latinLnBrk="0" hangingPunct="1">
        <a:defRPr sz="1632" kern="1200">
          <a:solidFill>
            <a:schemeClr val="tx1"/>
          </a:solidFill>
          <a:latin typeface="+mn-lt"/>
          <a:ea typeface="+mn-ea"/>
          <a:cs typeface="+mn-cs"/>
        </a:defRPr>
      </a:lvl5pPr>
      <a:lvl6pPr marL="2072947" algn="l" defTabSz="829178" rtl="0" eaLnBrk="1" latinLnBrk="0" hangingPunct="1">
        <a:defRPr sz="1632" kern="1200">
          <a:solidFill>
            <a:schemeClr val="tx1"/>
          </a:solidFill>
          <a:latin typeface="+mn-lt"/>
          <a:ea typeface="+mn-ea"/>
          <a:cs typeface="+mn-cs"/>
        </a:defRPr>
      </a:lvl6pPr>
      <a:lvl7pPr marL="2487536" algn="l" defTabSz="829178" rtl="0" eaLnBrk="1" latinLnBrk="0" hangingPunct="1">
        <a:defRPr sz="1632" kern="1200">
          <a:solidFill>
            <a:schemeClr val="tx1"/>
          </a:solidFill>
          <a:latin typeface="+mn-lt"/>
          <a:ea typeface="+mn-ea"/>
          <a:cs typeface="+mn-cs"/>
        </a:defRPr>
      </a:lvl7pPr>
      <a:lvl8pPr marL="2902125" algn="l" defTabSz="829178" rtl="0" eaLnBrk="1" latinLnBrk="0" hangingPunct="1">
        <a:defRPr sz="1632" kern="1200">
          <a:solidFill>
            <a:schemeClr val="tx1"/>
          </a:solidFill>
          <a:latin typeface="+mn-lt"/>
          <a:ea typeface="+mn-ea"/>
          <a:cs typeface="+mn-cs"/>
        </a:defRPr>
      </a:lvl8pPr>
      <a:lvl9pPr marL="3316714" algn="l" defTabSz="829178" rtl="0" eaLnBrk="1" latinLnBrk="0" hangingPunct="1">
        <a:defRPr sz="16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iwfm.org.uk/"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13" Type="http://schemas.openxmlformats.org/officeDocument/2006/relationships/image" Target="../media/image66.jpg"/><Relationship Id="rId18" Type="http://schemas.openxmlformats.org/officeDocument/2006/relationships/image" Target="../media/image71.png"/><Relationship Id="rId26" Type="http://schemas.openxmlformats.org/officeDocument/2006/relationships/image" Target="../media/image78.jpeg"/><Relationship Id="rId21" Type="http://schemas.openxmlformats.org/officeDocument/2006/relationships/image" Target="../media/image74.jpeg"/><Relationship Id="rId34" Type="http://schemas.openxmlformats.org/officeDocument/2006/relationships/image" Target="../media/image8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file:////Users/harland/Library/Group%20Containers/UBF8T346G9.ms/WebArchiveCopyPasteTempFiles/com.microsoft.Word/sfg20-approved-provider-640w.jpg" TargetMode="External"/><Relationship Id="rId33" Type="http://schemas.openxmlformats.org/officeDocument/2006/relationships/image" Target="../media/image85.gif"/><Relationship Id="rId2" Type="http://schemas.openxmlformats.org/officeDocument/2006/relationships/notesSlide" Target="../notesSlides/notesSlide25.xml"/><Relationship Id="rId16" Type="http://schemas.openxmlformats.org/officeDocument/2006/relationships/image" Target="../media/image69.emf"/><Relationship Id="rId20" Type="http://schemas.openxmlformats.org/officeDocument/2006/relationships/image" Target="../media/image73.png"/><Relationship Id="rId29" Type="http://schemas.openxmlformats.org/officeDocument/2006/relationships/image" Target="../media/image81.tiff"/><Relationship Id="rId1" Type="http://schemas.openxmlformats.org/officeDocument/2006/relationships/slideLayout" Target="../slideLayouts/slideLayout8.xml"/><Relationship Id="rId6" Type="http://schemas.openxmlformats.org/officeDocument/2006/relationships/image" Target="../media/image59.jpeg"/><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4.jpg"/><Relationship Id="rId37" Type="http://schemas.openxmlformats.org/officeDocument/2006/relationships/image" Target="../media/image89.jpeg"/><Relationship Id="rId5" Type="http://schemas.openxmlformats.org/officeDocument/2006/relationships/image" Target="../media/image58.jpeg"/><Relationship Id="rId15" Type="http://schemas.openxmlformats.org/officeDocument/2006/relationships/image" Target="../media/image68.jpg"/><Relationship Id="rId23" Type="http://schemas.openxmlformats.org/officeDocument/2006/relationships/image" Target="../media/image76.jpeg"/><Relationship Id="rId28" Type="http://schemas.openxmlformats.org/officeDocument/2006/relationships/image" Target="../media/image80.tiff"/><Relationship Id="rId36" Type="http://schemas.openxmlformats.org/officeDocument/2006/relationships/image" Target="../media/image88.png"/><Relationship Id="rId10" Type="http://schemas.openxmlformats.org/officeDocument/2006/relationships/image" Target="../media/image63.png"/><Relationship Id="rId19" Type="http://schemas.openxmlformats.org/officeDocument/2006/relationships/image" Target="../media/image72.jpeg"/><Relationship Id="rId31" Type="http://schemas.openxmlformats.org/officeDocument/2006/relationships/image" Target="../media/image83.pn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jpeg"/><Relationship Id="rId27" Type="http://schemas.openxmlformats.org/officeDocument/2006/relationships/image" Target="../media/image79.jpeg"/><Relationship Id="rId30" Type="http://schemas.openxmlformats.org/officeDocument/2006/relationships/image" Target="../media/image82.tiff"/><Relationship Id="rId35" Type="http://schemas.openxmlformats.org/officeDocument/2006/relationships/image" Target="../media/image87.png"/><Relationship Id="rId8" Type="http://schemas.openxmlformats.org/officeDocument/2006/relationships/image" Target="../media/image61.jpg"/><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jpeg"/><Relationship Id="rId7"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6.xml"/><Relationship Id="rId16" Type="http://schemas.openxmlformats.org/officeDocument/2006/relationships/image" Target="../media/image36.svg"/><Relationship Id="rId1" Type="http://schemas.openxmlformats.org/officeDocument/2006/relationships/slideLayout" Target="../slideLayouts/slideLayout9.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hands with blue lines&#10;&#10;Description automatically generated with medium confidence">
            <a:extLst>
              <a:ext uri="{FF2B5EF4-FFF2-40B4-BE49-F238E27FC236}">
                <a16:creationId xmlns:a16="http://schemas.microsoft.com/office/drawing/2014/main" id="{791381E1-773F-3FC2-B1FC-129AEB3ABC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2" y="-190500"/>
            <a:ext cx="12188708" cy="7239000"/>
          </a:xfrm>
          <a:prstGeom prst="rect">
            <a:avLst/>
          </a:prstGeom>
        </p:spPr>
      </p:pic>
      <p:sp>
        <p:nvSpPr>
          <p:cNvPr id="5" name="TextBox 4">
            <a:extLst>
              <a:ext uri="{FF2B5EF4-FFF2-40B4-BE49-F238E27FC236}">
                <a16:creationId xmlns:a16="http://schemas.microsoft.com/office/drawing/2014/main" id="{1820A0A8-D731-5988-8BE6-BB5B194797B9}"/>
              </a:ext>
            </a:extLst>
          </p:cNvPr>
          <p:cNvSpPr txBox="1"/>
          <p:nvPr/>
        </p:nvSpPr>
        <p:spPr>
          <a:xfrm>
            <a:off x="442450" y="2226753"/>
            <a:ext cx="8625350" cy="2729209"/>
          </a:xfrm>
          <a:prstGeom prst="rect">
            <a:avLst/>
          </a:prstGeom>
          <a:noFill/>
        </p:spPr>
        <p:txBody>
          <a:bodyPr wrap="square" rtlCol="0" anchor="ctr">
            <a:spAutoFit/>
          </a:bodyPr>
          <a:lstStyle/>
          <a:p>
            <a:pPr>
              <a:lnSpc>
                <a:spcPct val="80000"/>
              </a:lnSpc>
            </a:pPr>
            <a:r>
              <a:rPr lang="en-GB" sz="4000" b="1" i="0" u="none" strike="noStrike" dirty="0">
                <a:solidFill>
                  <a:schemeClr val="bg1"/>
                </a:solidFill>
                <a:effectLst/>
                <a:latin typeface="Aptos" panose="020B0004020202020204" pitchFamily="34" charset="0"/>
              </a:rPr>
              <a:t>Realising the full potential of your FM services </a:t>
            </a:r>
          </a:p>
          <a:p>
            <a:pPr>
              <a:lnSpc>
                <a:spcPct val="80000"/>
              </a:lnSpc>
            </a:pPr>
            <a:endParaRPr lang="en-US" sz="40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Litmus</a:t>
            </a:r>
            <a:r>
              <a:rPr lang="en-US" sz="3200" b="1" dirty="0">
                <a:solidFill>
                  <a:srgbClr val="92D050"/>
                </a:solidFill>
                <a:latin typeface="Roboto" panose="02000000000000000000" pitchFamily="2" charset="0"/>
                <a:ea typeface="Roboto" panose="02000000000000000000" pitchFamily="2" charset="0"/>
                <a:cs typeface="Roboto" panose="02000000000000000000" pitchFamily="2" charset="0"/>
              </a:rPr>
              <a:t>FM</a:t>
            </a:r>
          </a:p>
          <a:p>
            <a:pPr>
              <a:lnSpc>
                <a:spcPct val="80000"/>
              </a:lnSpc>
            </a:pPr>
            <a:r>
              <a:rPr lang="en-US" b="1" dirty="0">
                <a:solidFill>
                  <a:srgbClr val="92D050"/>
                </a:solidFill>
                <a:latin typeface="Roboto" panose="02000000000000000000" pitchFamily="2" charset="0"/>
                <a:ea typeface="Roboto" panose="02000000000000000000" pitchFamily="2" charset="0"/>
                <a:cs typeface="Roboto" panose="02000000000000000000" pitchFamily="2" charset="0"/>
              </a:rPr>
              <a:t>Consultancy Services Ltd</a:t>
            </a:r>
          </a:p>
          <a:p>
            <a:pPr>
              <a:lnSpc>
                <a:spcPct val="80000"/>
              </a:lnSpc>
            </a:pPr>
            <a:endParaRPr lang="en-US" b="1" dirty="0">
              <a:solidFill>
                <a:srgbClr val="92D050"/>
              </a:solidFill>
              <a:latin typeface="Roboto" panose="02000000000000000000" pitchFamily="2" charset="0"/>
              <a:ea typeface="Roboto" panose="02000000000000000000" pitchFamily="2" charset="0"/>
              <a:cs typeface="Roboto" panose="02000000000000000000" pitchFamily="2" charset="0"/>
            </a:endParaRPr>
          </a:p>
          <a:p>
            <a:pPr>
              <a:lnSpc>
                <a:spcPct val="80000"/>
              </a:lnSpc>
            </a:pPr>
            <a:r>
              <a:rPr lang="en-US" b="1" dirty="0">
                <a:solidFill>
                  <a:schemeClr val="bg1"/>
                </a:solidFill>
                <a:latin typeface="Roboto" panose="02000000000000000000" pitchFamily="2" charset="0"/>
                <a:ea typeface="Roboto" panose="02000000000000000000" pitchFamily="2" charset="0"/>
                <a:cs typeface="Roboto" panose="02000000000000000000" pitchFamily="2" charset="0"/>
              </a:rPr>
              <a:t>The AUDE Joint South-West/South-East and London Regional Director's Meeting</a:t>
            </a:r>
          </a:p>
        </p:txBody>
      </p:sp>
      <p:sp>
        <p:nvSpPr>
          <p:cNvPr id="11" name="Rectangle 10">
            <a:extLst>
              <a:ext uri="{FF2B5EF4-FFF2-40B4-BE49-F238E27FC236}">
                <a16:creationId xmlns:a16="http://schemas.microsoft.com/office/drawing/2014/main" id="{184EF93F-AF97-E7DA-D769-6CB6E4B5A425}"/>
              </a:ext>
            </a:extLst>
          </p:cNvPr>
          <p:cNvSpPr/>
          <p:nvPr/>
        </p:nvSpPr>
        <p:spPr>
          <a:xfrm>
            <a:off x="3292" y="6009922"/>
            <a:ext cx="12188708" cy="543277"/>
          </a:xfrm>
          <a:prstGeom prst="rect">
            <a:avLst/>
          </a:prstGeom>
          <a:solidFill>
            <a:srgbClr val="C7E5DC"/>
          </a:solidFill>
          <a:ln>
            <a:noFill/>
          </a:ln>
          <a:effectLst>
            <a:outerShdw blurRad="88900" dist="76200" dir="16200000" rotWithShape="0">
              <a:schemeClr val="bg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8905F402-5547-0242-6A88-EE5E7FCC87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2673" y="6244545"/>
            <a:ext cx="2867327" cy="168595"/>
          </a:xfrm>
          <a:prstGeom prst="rect">
            <a:avLst/>
          </a:prstGeom>
        </p:spPr>
      </p:pic>
      <p:pic>
        <p:nvPicPr>
          <p:cNvPr id="4" name="Picture 3" descr="A purple and white logo&#10;&#10;Description automatically generated">
            <a:extLst>
              <a:ext uri="{FF2B5EF4-FFF2-40B4-BE49-F238E27FC236}">
                <a16:creationId xmlns:a16="http://schemas.microsoft.com/office/drawing/2014/main" id="{716BEEA9-F099-CEFC-2C3B-609118934B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325" y="6043435"/>
            <a:ext cx="952500" cy="476250"/>
          </a:xfrm>
          <a:prstGeom prst="rect">
            <a:avLst/>
          </a:prstGeom>
        </p:spPr>
      </p:pic>
      <p:pic>
        <p:nvPicPr>
          <p:cNvPr id="8" name="Picture 7">
            <a:extLst>
              <a:ext uri="{FF2B5EF4-FFF2-40B4-BE49-F238E27FC236}">
                <a16:creationId xmlns:a16="http://schemas.microsoft.com/office/drawing/2014/main" id="{65BF33BA-DCB0-A1F6-E121-CE408B8DA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049000" y="6105322"/>
            <a:ext cx="836430" cy="352475"/>
          </a:xfrm>
          <a:prstGeom prst="rect">
            <a:avLst/>
          </a:prstGeom>
        </p:spPr>
      </p:pic>
      <p:pic>
        <p:nvPicPr>
          <p:cNvPr id="2" name="Picture 1">
            <a:extLst>
              <a:ext uri="{FF2B5EF4-FFF2-40B4-BE49-F238E27FC236}">
                <a16:creationId xmlns:a16="http://schemas.microsoft.com/office/drawing/2014/main" id="{CF2DA2F0-B8E9-1454-5DEF-7A8DEA79CC3A}"/>
              </a:ext>
            </a:extLst>
          </p:cNvPr>
          <p:cNvPicPr>
            <a:picLocks noChangeAspect="1"/>
          </p:cNvPicPr>
          <p:nvPr/>
        </p:nvPicPr>
        <p:blipFill>
          <a:blip r:embed="rId7"/>
          <a:stretch>
            <a:fillRect/>
          </a:stretch>
        </p:blipFill>
        <p:spPr>
          <a:xfrm>
            <a:off x="9067800" y="400203"/>
            <a:ext cx="2209800" cy="2209800"/>
          </a:xfrm>
          <a:prstGeom prst="rect">
            <a:avLst/>
          </a:prstGeom>
        </p:spPr>
      </p:pic>
    </p:spTree>
    <p:extLst>
      <p:ext uri="{BB962C8B-B14F-4D97-AF65-F5344CB8AC3E}">
        <p14:creationId xmlns:p14="http://schemas.microsoft.com/office/powerpoint/2010/main" val="32304231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7D7F-AA25-C2C2-C911-FFD6BC53FB23}"/>
              </a:ext>
            </a:extLst>
          </p:cNvPr>
          <p:cNvSpPr>
            <a:spLocks noGrp="1"/>
          </p:cNvSpPr>
          <p:nvPr>
            <p:ph type="ctrTitle"/>
          </p:nvPr>
        </p:nvSpPr>
        <p:spPr>
          <a:xfrm>
            <a:off x="1752600" y="567700"/>
            <a:ext cx="7938013" cy="387798"/>
          </a:xfrm>
        </p:spPr>
        <p:txBody>
          <a:bodyPr/>
          <a:lstStyle/>
          <a:p>
            <a:r>
              <a:rPr lang="en-US" sz="2800" b="0" dirty="0">
                <a:solidFill>
                  <a:schemeClr val="tx1">
                    <a:lumMod val="65000"/>
                    <a:lumOff val="35000"/>
                  </a:schemeClr>
                </a:solidFill>
              </a:rPr>
              <a:t>The Route to Designing your FM</a:t>
            </a:r>
          </a:p>
        </p:txBody>
      </p:sp>
      <p:sp>
        <p:nvSpPr>
          <p:cNvPr id="3" name="Subtitle 2">
            <a:extLst>
              <a:ext uri="{FF2B5EF4-FFF2-40B4-BE49-F238E27FC236}">
                <a16:creationId xmlns:a16="http://schemas.microsoft.com/office/drawing/2014/main" id="{CEBABF51-4658-1EFD-A022-810DF8531805}"/>
              </a:ext>
            </a:extLst>
          </p:cNvPr>
          <p:cNvSpPr>
            <a:spLocks noGrp="1"/>
          </p:cNvSpPr>
          <p:nvPr>
            <p:ph type="subTitle" idx="4"/>
          </p:nvPr>
        </p:nvSpPr>
        <p:spPr/>
        <p:txBody>
          <a:bodyPr/>
          <a:lstStyle/>
          <a:p>
            <a:endParaRPr lang="en-US"/>
          </a:p>
        </p:txBody>
      </p:sp>
      <p:sp>
        <p:nvSpPr>
          <p:cNvPr id="4" name="Text Placeholder 6">
            <a:extLst>
              <a:ext uri="{FF2B5EF4-FFF2-40B4-BE49-F238E27FC236}">
                <a16:creationId xmlns:a16="http://schemas.microsoft.com/office/drawing/2014/main" id="{0E73682E-E78E-0A38-1CCC-766D1FC14AD4}"/>
              </a:ext>
            </a:extLst>
          </p:cNvPr>
          <p:cNvSpPr txBox="1">
            <a:spLocks/>
          </p:cNvSpPr>
          <p:nvPr/>
        </p:nvSpPr>
        <p:spPr>
          <a:xfrm>
            <a:off x="882502" y="2583712"/>
            <a:ext cx="10438657" cy="3725013"/>
          </a:xfrm>
          <a:prstGeom prst="rect">
            <a:avLst/>
          </a:prstGeom>
          <a:solidFill>
            <a:schemeClr val="bg1">
              <a:lumMod val="95000"/>
            </a:schemeClr>
          </a:solidFill>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defTabSz="914400"/>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
        <p:nvSpPr>
          <p:cNvPr id="5" name="Oval 1">
            <a:extLst>
              <a:ext uri="{FF2B5EF4-FFF2-40B4-BE49-F238E27FC236}">
                <a16:creationId xmlns:a16="http://schemas.microsoft.com/office/drawing/2014/main" id="{A5B12A9F-F961-585E-48E5-56F745484B94}"/>
              </a:ext>
            </a:extLst>
          </p:cNvPr>
          <p:cNvSpPr/>
          <p:nvPr/>
        </p:nvSpPr>
        <p:spPr>
          <a:xfrm>
            <a:off x="1393663" y="1963826"/>
            <a:ext cx="1249302" cy="12493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a:t>
            </a:r>
          </a:p>
        </p:txBody>
      </p:sp>
      <p:sp>
        <p:nvSpPr>
          <p:cNvPr id="6" name="Oval 5">
            <a:extLst>
              <a:ext uri="{FF2B5EF4-FFF2-40B4-BE49-F238E27FC236}">
                <a16:creationId xmlns:a16="http://schemas.microsoft.com/office/drawing/2014/main" id="{C6940E41-C23B-63CF-4933-568000D909A5}"/>
              </a:ext>
            </a:extLst>
          </p:cNvPr>
          <p:cNvSpPr/>
          <p:nvPr/>
        </p:nvSpPr>
        <p:spPr>
          <a:xfrm>
            <a:off x="3396787" y="1963826"/>
            <a:ext cx="1249302" cy="12493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sp>
        <p:nvSpPr>
          <p:cNvPr id="7" name="Oval 8">
            <a:extLst>
              <a:ext uri="{FF2B5EF4-FFF2-40B4-BE49-F238E27FC236}">
                <a16:creationId xmlns:a16="http://schemas.microsoft.com/office/drawing/2014/main" id="{7A583516-C75C-3411-10E6-4CA56FF4470C}"/>
              </a:ext>
            </a:extLst>
          </p:cNvPr>
          <p:cNvSpPr/>
          <p:nvPr/>
        </p:nvSpPr>
        <p:spPr>
          <a:xfrm>
            <a:off x="5399911" y="1963826"/>
            <a:ext cx="1249302" cy="12493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t>
            </a:r>
          </a:p>
        </p:txBody>
      </p:sp>
      <p:sp>
        <p:nvSpPr>
          <p:cNvPr id="8" name="Oval 11">
            <a:extLst>
              <a:ext uri="{FF2B5EF4-FFF2-40B4-BE49-F238E27FC236}">
                <a16:creationId xmlns:a16="http://schemas.microsoft.com/office/drawing/2014/main" id="{57FF0D91-ADE3-7783-09A8-4B19AE2D8A5F}"/>
              </a:ext>
            </a:extLst>
          </p:cNvPr>
          <p:cNvSpPr/>
          <p:nvPr/>
        </p:nvSpPr>
        <p:spPr>
          <a:xfrm>
            <a:off x="7403035" y="1963826"/>
            <a:ext cx="1249302" cy="12493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a:t>
            </a:r>
          </a:p>
        </p:txBody>
      </p:sp>
      <p:sp>
        <p:nvSpPr>
          <p:cNvPr id="9" name="Oval 14">
            <a:extLst>
              <a:ext uri="{FF2B5EF4-FFF2-40B4-BE49-F238E27FC236}">
                <a16:creationId xmlns:a16="http://schemas.microsoft.com/office/drawing/2014/main" id="{46CD1698-2E1C-30EF-4DA4-6184CCF764CE}"/>
              </a:ext>
            </a:extLst>
          </p:cNvPr>
          <p:cNvSpPr/>
          <p:nvPr/>
        </p:nvSpPr>
        <p:spPr>
          <a:xfrm>
            <a:off x="9406159" y="1963826"/>
            <a:ext cx="1249302" cy="12493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a:t>
            </a:r>
          </a:p>
        </p:txBody>
      </p:sp>
      <p:sp>
        <p:nvSpPr>
          <p:cNvPr id="10" name="TextBox 16">
            <a:extLst>
              <a:ext uri="{FF2B5EF4-FFF2-40B4-BE49-F238E27FC236}">
                <a16:creationId xmlns:a16="http://schemas.microsoft.com/office/drawing/2014/main" id="{EE9AD606-CC04-5CA5-A89C-2A16D8492666}"/>
              </a:ext>
            </a:extLst>
          </p:cNvPr>
          <p:cNvSpPr txBox="1"/>
          <p:nvPr/>
        </p:nvSpPr>
        <p:spPr>
          <a:xfrm>
            <a:off x="1160550" y="3359999"/>
            <a:ext cx="1715534" cy="307777"/>
          </a:xfrm>
          <a:prstGeom prst="rect">
            <a:avLst/>
          </a:prstGeom>
          <a:noFill/>
        </p:spPr>
        <p:txBody>
          <a:bodyPr wrap="none" rtlCol="0" anchor="ctr">
            <a:spAutoFit/>
          </a:bodyPr>
          <a:lstStyle/>
          <a:p>
            <a:pPr algn="ctr"/>
            <a:r>
              <a:rPr lang="en-US" sz="1400" b="1" dirty="0">
                <a:solidFill>
                  <a:schemeClr val="tx2"/>
                </a:solidFill>
                <a:cs typeface="Poppins" pitchFamily="2" charset="77"/>
              </a:rPr>
              <a:t>Data Gathering</a:t>
            </a:r>
          </a:p>
        </p:txBody>
      </p:sp>
      <p:sp>
        <p:nvSpPr>
          <p:cNvPr id="11" name="TextBox 17">
            <a:extLst>
              <a:ext uri="{FF2B5EF4-FFF2-40B4-BE49-F238E27FC236}">
                <a16:creationId xmlns:a16="http://schemas.microsoft.com/office/drawing/2014/main" id="{72818489-221C-424C-ADDD-1F79D0660803}"/>
              </a:ext>
            </a:extLst>
          </p:cNvPr>
          <p:cNvSpPr txBox="1"/>
          <p:nvPr/>
        </p:nvSpPr>
        <p:spPr>
          <a:xfrm>
            <a:off x="3228594" y="3359999"/>
            <a:ext cx="1585690" cy="307777"/>
          </a:xfrm>
          <a:prstGeom prst="rect">
            <a:avLst/>
          </a:prstGeom>
          <a:noFill/>
        </p:spPr>
        <p:txBody>
          <a:bodyPr wrap="none" rtlCol="0" anchor="ctr">
            <a:spAutoFit/>
          </a:bodyPr>
          <a:lstStyle/>
          <a:p>
            <a:pPr algn="ctr"/>
            <a:r>
              <a:rPr lang="en-US" sz="1400" b="1" dirty="0">
                <a:solidFill>
                  <a:schemeClr val="tx2"/>
                </a:solidFill>
                <a:cs typeface="Poppins" pitchFamily="2" charset="77"/>
              </a:rPr>
              <a:t>Specifications</a:t>
            </a:r>
          </a:p>
        </p:txBody>
      </p:sp>
      <p:sp>
        <p:nvSpPr>
          <p:cNvPr id="12" name="TextBox 18">
            <a:extLst>
              <a:ext uri="{FF2B5EF4-FFF2-40B4-BE49-F238E27FC236}">
                <a16:creationId xmlns:a16="http://schemas.microsoft.com/office/drawing/2014/main" id="{BE2EC76E-3A78-9B79-7794-70D1A14DA50E}"/>
              </a:ext>
            </a:extLst>
          </p:cNvPr>
          <p:cNvSpPr txBox="1"/>
          <p:nvPr/>
        </p:nvSpPr>
        <p:spPr>
          <a:xfrm>
            <a:off x="4975241" y="3359999"/>
            <a:ext cx="2098652" cy="307777"/>
          </a:xfrm>
          <a:prstGeom prst="rect">
            <a:avLst/>
          </a:prstGeom>
          <a:noFill/>
        </p:spPr>
        <p:txBody>
          <a:bodyPr wrap="none" rtlCol="0" anchor="ctr">
            <a:spAutoFit/>
          </a:bodyPr>
          <a:lstStyle/>
          <a:p>
            <a:pPr algn="ctr"/>
            <a:r>
              <a:rPr lang="en-US" sz="1400" b="1" dirty="0">
                <a:solidFill>
                  <a:schemeClr val="tx2"/>
                </a:solidFill>
                <a:cs typeface="Poppins" pitchFamily="2" charset="77"/>
              </a:rPr>
              <a:t>Asset Management</a:t>
            </a:r>
          </a:p>
        </p:txBody>
      </p:sp>
      <p:sp>
        <p:nvSpPr>
          <p:cNvPr id="13" name="TextBox 19">
            <a:extLst>
              <a:ext uri="{FF2B5EF4-FFF2-40B4-BE49-F238E27FC236}">
                <a16:creationId xmlns:a16="http://schemas.microsoft.com/office/drawing/2014/main" id="{6E1943B7-5DDF-7F64-9F63-7AF4E917F909}"/>
              </a:ext>
            </a:extLst>
          </p:cNvPr>
          <p:cNvSpPr txBox="1"/>
          <p:nvPr/>
        </p:nvSpPr>
        <p:spPr>
          <a:xfrm>
            <a:off x="7154693" y="3359999"/>
            <a:ext cx="1745991" cy="307777"/>
          </a:xfrm>
          <a:prstGeom prst="rect">
            <a:avLst/>
          </a:prstGeom>
          <a:noFill/>
        </p:spPr>
        <p:txBody>
          <a:bodyPr wrap="none" rtlCol="0" anchor="ctr">
            <a:spAutoFit/>
          </a:bodyPr>
          <a:lstStyle/>
          <a:p>
            <a:pPr algn="ctr"/>
            <a:r>
              <a:rPr lang="en-US" sz="1400" b="1" dirty="0">
                <a:solidFill>
                  <a:schemeClr val="tx2"/>
                </a:solidFill>
                <a:cs typeface="Poppins" pitchFamily="2" charset="77"/>
              </a:rPr>
              <a:t>Financial Model</a:t>
            </a:r>
          </a:p>
        </p:txBody>
      </p:sp>
      <p:sp>
        <p:nvSpPr>
          <p:cNvPr id="14" name="TextBox 20">
            <a:extLst>
              <a:ext uri="{FF2B5EF4-FFF2-40B4-BE49-F238E27FC236}">
                <a16:creationId xmlns:a16="http://schemas.microsoft.com/office/drawing/2014/main" id="{22592E5C-33C4-0E7C-2140-7E037A969DE4}"/>
              </a:ext>
            </a:extLst>
          </p:cNvPr>
          <p:cNvSpPr txBox="1"/>
          <p:nvPr/>
        </p:nvSpPr>
        <p:spPr>
          <a:xfrm>
            <a:off x="9518044" y="3359999"/>
            <a:ext cx="1025537" cy="307777"/>
          </a:xfrm>
          <a:prstGeom prst="rect">
            <a:avLst/>
          </a:prstGeom>
          <a:noFill/>
        </p:spPr>
        <p:txBody>
          <a:bodyPr wrap="none" rtlCol="0" anchor="ctr">
            <a:spAutoFit/>
          </a:bodyPr>
          <a:lstStyle/>
          <a:p>
            <a:pPr algn="ctr"/>
            <a:r>
              <a:rPr lang="en-US" sz="1400" b="1" dirty="0">
                <a:solidFill>
                  <a:schemeClr val="tx2"/>
                </a:solidFill>
                <a:cs typeface="Poppins" pitchFamily="2" charset="77"/>
              </a:rPr>
              <a:t>KPIs / SLAs</a:t>
            </a:r>
          </a:p>
        </p:txBody>
      </p:sp>
      <p:sp>
        <p:nvSpPr>
          <p:cNvPr id="15" name="Right Arrow 25">
            <a:extLst>
              <a:ext uri="{FF2B5EF4-FFF2-40B4-BE49-F238E27FC236}">
                <a16:creationId xmlns:a16="http://schemas.microsoft.com/office/drawing/2014/main" id="{B115D6A6-E397-739F-B675-3C6D8AF234D5}"/>
              </a:ext>
            </a:extLst>
          </p:cNvPr>
          <p:cNvSpPr/>
          <p:nvPr/>
        </p:nvSpPr>
        <p:spPr>
          <a:xfrm>
            <a:off x="8789991" y="1376363"/>
            <a:ext cx="2481640" cy="507781"/>
          </a:xfrm>
          <a:prstGeom prst="rightArrow">
            <a:avLst>
              <a:gd name="adj1" fmla="val 50000"/>
              <a:gd name="adj2" fmla="val 628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STAGE E</a:t>
            </a:r>
          </a:p>
        </p:txBody>
      </p:sp>
      <p:sp>
        <p:nvSpPr>
          <p:cNvPr id="16" name="Right Arrow 24">
            <a:extLst>
              <a:ext uri="{FF2B5EF4-FFF2-40B4-BE49-F238E27FC236}">
                <a16:creationId xmlns:a16="http://schemas.microsoft.com/office/drawing/2014/main" id="{32099FA9-2B4F-04BE-337A-08FCB7BDE5FC}"/>
              </a:ext>
            </a:extLst>
          </p:cNvPr>
          <p:cNvSpPr/>
          <p:nvPr/>
        </p:nvSpPr>
        <p:spPr>
          <a:xfrm>
            <a:off x="6786866" y="1376363"/>
            <a:ext cx="2481640" cy="507781"/>
          </a:xfrm>
          <a:prstGeom prst="rightArrow">
            <a:avLst>
              <a:gd name="adj1" fmla="val 50000"/>
              <a:gd name="adj2" fmla="val 628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STAGE D</a:t>
            </a:r>
          </a:p>
        </p:txBody>
      </p:sp>
      <p:sp>
        <p:nvSpPr>
          <p:cNvPr id="17" name="Right Arrow 23">
            <a:extLst>
              <a:ext uri="{FF2B5EF4-FFF2-40B4-BE49-F238E27FC236}">
                <a16:creationId xmlns:a16="http://schemas.microsoft.com/office/drawing/2014/main" id="{271AF984-B577-3E84-C753-B039C8370AA2}"/>
              </a:ext>
            </a:extLst>
          </p:cNvPr>
          <p:cNvSpPr/>
          <p:nvPr/>
        </p:nvSpPr>
        <p:spPr>
          <a:xfrm>
            <a:off x="4783742" y="1376363"/>
            <a:ext cx="2481640" cy="507781"/>
          </a:xfrm>
          <a:prstGeom prst="rightArrow">
            <a:avLst>
              <a:gd name="adj1" fmla="val 50000"/>
              <a:gd name="adj2" fmla="val 628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STAGE C</a:t>
            </a:r>
          </a:p>
        </p:txBody>
      </p:sp>
      <p:sp>
        <p:nvSpPr>
          <p:cNvPr id="18" name="Right Arrow 22">
            <a:extLst>
              <a:ext uri="{FF2B5EF4-FFF2-40B4-BE49-F238E27FC236}">
                <a16:creationId xmlns:a16="http://schemas.microsoft.com/office/drawing/2014/main" id="{D0F8F4D7-93DF-C1D9-4288-8DC21C70EAEE}"/>
              </a:ext>
            </a:extLst>
          </p:cNvPr>
          <p:cNvSpPr/>
          <p:nvPr/>
        </p:nvSpPr>
        <p:spPr>
          <a:xfrm>
            <a:off x="2780618" y="1376363"/>
            <a:ext cx="2481640" cy="507781"/>
          </a:xfrm>
          <a:prstGeom prst="rightArrow">
            <a:avLst>
              <a:gd name="adj1" fmla="val 50000"/>
              <a:gd name="adj2" fmla="val 628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STAGE B</a:t>
            </a:r>
          </a:p>
        </p:txBody>
      </p:sp>
      <p:sp>
        <p:nvSpPr>
          <p:cNvPr id="19" name="Right Arrow 21">
            <a:extLst>
              <a:ext uri="{FF2B5EF4-FFF2-40B4-BE49-F238E27FC236}">
                <a16:creationId xmlns:a16="http://schemas.microsoft.com/office/drawing/2014/main" id="{DECA7F4E-F775-FAF8-6AED-A480291E1732}"/>
              </a:ext>
            </a:extLst>
          </p:cNvPr>
          <p:cNvSpPr/>
          <p:nvPr/>
        </p:nvSpPr>
        <p:spPr>
          <a:xfrm>
            <a:off x="777494" y="1376363"/>
            <a:ext cx="2481640" cy="507781"/>
          </a:xfrm>
          <a:prstGeom prst="rightArrow">
            <a:avLst>
              <a:gd name="adj1" fmla="val 50000"/>
              <a:gd name="adj2" fmla="val 62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STAGE A</a:t>
            </a:r>
          </a:p>
        </p:txBody>
      </p:sp>
      <p:sp>
        <p:nvSpPr>
          <p:cNvPr id="20" name="Subtitle 2">
            <a:extLst>
              <a:ext uri="{FF2B5EF4-FFF2-40B4-BE49-F238E27FC236}">
                <a16:creationId xmlns:a16="http://schemas.microsoft.com/office/drawing/2014/main" id="{9812FB68-42DB-8A01-8774-435D130C5E22}"/>
              </a:ext>
            </a:extLst>
          </p:cNvPr>
          <p:cNvSpPr txBox="1">
            <a:spLocks/>
          </p:cNvSpPr>
          <p:nvPr/>
        </p:nvSpPr>
        <p:spPr>
          <a:xfrm>
            <a:off x="1113013" y="3725099"/>
            <a:ext cx="1824878" cy="2123658"/>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Occupied space</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Population</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Population distribution</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Supply Chain</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Building age</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Owned / Leased?</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Existing spend/budget.</a:t>
            </a:r>
          </a:p>
          <a:p>
            <a:pPr algn="l">
              <a:lnSpc>
                <a:spcPct val="100000"/>
              </a:lnSpc>
              <a:spcBef>
                <a:spcPts val="0"/>
              </a:spcBef>
            </a:pPr>
            <a:endParaRPr lang="en-US" sz="1200" dirty="0">
              <a:solidFill>
                <a:schemeClr val="tx1"/>
              </a:solidFill>
              <a:latin typeface="+mn-lt"/>
              <a:ea typeface="Lato Light" panose="020F0502020204030203" pitchFamily="34" charset="0"/>
              <a:cs typeface="Mukta ExtraLight" panose="020B0000000000000000" pitchFamily="34" charset="77"/>
            </a:endParaRPr>
          </a:p>
          <a:p>
            <a:pPr algn="l">
              <a:lnSpc>
                <a:spcPct val="100000"/>
              </a:lnSpc>
              <a:spcBef>
                <a:spcPts val="0"/>
              </a:spcBef>
            </a:pPr>
            <a:endParaRPr lang="en-US" sz="1200" dirty="0">
              <a:solidFill>
                <a:schemeClr val="tx1"/>
              </a:solidFill>
              <a:latin typeface="+mn-lt"/>
              <a:ea typeface="Lato Light" panose="020F0502020204030203" pitchFamily="34" charset="0"/>
              <a:cs typeface="Mukta ExtraLight" panose="020B0000000000000000" pitchFamily="34" charset="77"/>
            </a:endParaRPr>
          </a:p>
        </p:txBody>
      </p:sp>
      <p:sp>
        <p:nvSpPr>
          <p:cNvPr id="21" name="Subtitle 2">
            <a:extLst>
              <a:ext uri="{FF2B5EF4-FFF2-40B4-BE49-F238E27FC236}">
                <a16:creationId xmlns:a16="http://schemas.microsoft.com/office/drawing/2014/main" id="{9E4C574A-4B79-9CDA-FEF0-F86BF558BF85}"/>
              </a:ext>
            </a:extLst>
          </p:cNvPr>
          <p:cNvSpPr txBox="1">
            <a:spLocks/>
          </p:cNvSpPr>
          <p:nvPr/>
        </p:nvSpPr>
        <p:spPr>
          <a:xfrm>
            <a:off x="3116137" y="3725099"/>
            <a:ext cx="1824878" cy="1569660"/>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Output V Input?</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Aligned operating model</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Consistency to the degree of outsourcing</a:t>
            </a:r>
          </a:p>
          <a:p>
            <a:pPr marL="171450" indent="-171450" algn="l">
              <a:lnSpc>
                <a:spcPct val="100000"/>
              </a:lnSpc>
              <a:spcBef>
                <a:spcPts val="0"/>
              </a:spcBef>
              <a:buFont typeface="Arial" panose="020B0604020202020204" pitchFamily="34" charset="0"/>
              <a:buChar char="•"/>
            </a:pPr>
            <a:endParaRPr lang="en-US" sz="1200" dirty="0">
              <a:solidFill>
                <a:schemeClr val="tx1"/>
              </a:solidFill>
              <a:latin typeface="+mn-lt"/>
              <a:ea typeface="Lato Light" panose="020F0502020204030203" pitchFamily="34" charset="0"/>
              <a:cs typeface="Mukta ExtraLight" panose="020B0000000000000000" pitchFamily="34" charset="77"/>
            </a:endParaRPr>
          </a:p>
          <a:p>
            <a:pPr algn="l">
              <a:lnSpc>
                <a:spcPct val="100000"/>
              </a:lnSpc>
              <a:spcBef>
                <a:spcPts val="0"/>
              </a:spcBef>
            </a:pPr>
            <a:endParaRPr lang="en-US" sz="1200" dirty="0">
              <a:solidFill>
                <a:schemeClr val="tx1"/>
              </a:solidFill>
              <a:latin typeface="+mn-lt"/>
              <a:ea typeface="Lato Light" panose="020F0502020204030203" pitchFamily="34" charset="0"/>
              <a:cs typeface="Mukta ExtraLight" panose="020B0000000000000000" pitchFamily="34" charset="77"/>
            </a:endParaRPr>
          </a:p>
        </p:txBody>
      </p:sp>
      <p:sp>
        <p:nvSpPr>
          <p:cNvPr id="22" name="Subtitle 2">
            <a:extLst>
              <a:ext uri="{FF2B5EF4-FFF2-40B4-BE49-F238E27FC236}">
                <a16:creationId xmlns:a16="http://schemas.microsoft.com/office/drawing/2014/main" id="{C1449B89-F175-ECAF-AF30-C170FB3E20B7}"/>
              </a:ext>
            </a:extLst>
          </p:cNvPr>
          <p:cNvSpPr txBox="1">
            <a:spLocks/>
          </p:cNvSpPr>
          <p:nvPr/>
        </p:nvSpPr>
        <p:spPr>
          <a:xfrm>
            <a:off x="5119261" y="3725099"/>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Consistent data in consistent CMMS</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Transferable data</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Clarity on data ownership</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Consistent approach to asset/system categorisation</a:t>
            </a:r>
          </a:p>
        </p:txBody>
      </p:sp>
      <p:sp>
        <p:nvSpPr>
          <p:cNvPr id="23" name="Subtitle 2">
            <a:extLst>
              <a:ext uri="{FF2B5EF4-FFF2-40B4-BE49-F238E27FC236}">
                <a16:creationId xmlns:a16="http://schemas.microsoft.com/office/drawing/2014/main" id="{72E0175C-1C6F-115E-C234-75AC54A5DF89}"/>
              </a:ext>
            </a:extLst>
          </p:cNvPr>
          <p:cNvSpPr txBox="1">
            <a:spLocks/>
          </p:cNvSpPr>
          <p:nvPr/>
        </p:nvSpPr>
        <p:spPr>
          <a:xfrm>
            <a:off x="7122387" y="3725099"/>
            <a:ext cx="1824878" cy="138499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Core Model</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Approach to demand-driven activity</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Approach to variations</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Budget alignment in Finance Systems (e.g., SAP )</a:t>
            </a:r>
          </a:p>
        </p:txBody>
      </p:sp>
      <p:sp>
        <p:nvSpPr>
          <p:cNvPr id="24" name="Left Arrow 40">
            <a:extLst>
              <a:ext uri="{FF2B5EF4-FFF2-40B4-BE49-F238E27FC236}">
                <a16:creationId xmlns:a16="http://schemas.microsoft.com/office/drawing/2014/main" id="{37F60AA5-46B5-9E5D-6BE6-CEC849C07941}"/>
              </a:ext>
            </a:extLst>
          </p:cNvPr>
          <p:cNvSpPr/>
          <p:nvPr/>
        </p:nvSpPr>
        <p:spPr>
          <a:xfrm>
            <a:off x="384175" y="5561949"/>
            <a:ext cx="6738212" cy="683582"/>
          </a:xfrm>
          <a:prstGeom prst="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Right Arrow 41">
            <a:extLst>
              <a:ext uri="{FF2B5EF4-FFF2-40B4-BE49-F238E27FC236}">
                <a16:creationId xmlns:a16="http://schemas.microsoft.com/office/drawing/2014/main" id="{E4A0DC69-9498-BAFD-E51A-698E2AF44E62}"/>
              </a:ext>
            </a:extLst>
          </p:cNvPr>
          <p:cNvSpPr/>
          <p:nvPr/>
        </p:nvSpPr>
        <p:spPr>
          <a:xfrm>
            <a:off x="7122387" y="5561949"/>
            <a:ext cx="4698138" cy="683582"/>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6" name="Subtitle 2">
            <a:extLst>
              <a:ext uri="{FF2B5EF4-FFF2-40B4-BE49-F238E27FC236}">
                <a16:creationId xmlns:a16="http://schemas.microsoft.com/office/drawing/2014/main" id="{306F6980-B09F-9D8A-DCE5-B608BF6AEB3A}"/>
              </a:ext>
            </a:extLst>
          </p:cNvPr>
          <p:cNvSpPr txBox="1">
            <a:spLocks/>
          </p:cNvSpPr>
          <p:nvPr/>
        </p:nvSpPr>
        <p:spPr>
          <a:xfrm>
            <a:off x="9221773" y="3744429"/>
            <a:ext cx="1824878" cy="175432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Lagging or leading indicators?</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Balance between forward-looking and historic</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Risk and Reward?</a:t>
            </a:r>
          </a:p>
          <a:p>
            <a:pPr marL="171450" indent="-171450" algn="l">
              <a:lnSpc>
                <a:spcPct val="100000"/>
              </a:lnSpc>
              <a:spcBef>
                <a:spcPts val="0"/>
              </a:spcBef>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Link to standardised specifications</a:t>
            </a:r>
          </a:p>
        </p:txBody>
      </p:sp>
    </p:spTree>
    <p:extLst>
      <p:ext uri="{BB962C8B-B14F-4D97-AF65-F5344CB8AC3E}">
        <p14:creationId xmlns:p14="http://schemas.microsoft.com/office/powerpoint/2010/main" val="2197885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3D774458-C5BD-4452-59E7-C90043D59DD3}"/>
              </a:ext>
            </a:extLst>
          </p:cNvPr>
          <p:cNvGraphicFramePr>
            <a:graphicFrameLocks noGrp="1"/>
          </p:cNvGraphicFramePr>
          <p:nvPr/>
        </p:nvGraphicFramePr>
        <p:xfrm>
          <a:off x="5257800" y="1215358"/>
          <a:ext cx="6781799" cy="5120640"/>
        </p:xfrm>
        <a:graphic>
          <a:graphicData uri="http://schemas.openxmlformats.org/drawingml/2006/table">
            <a:tbl>
              <a:tblPr firstRow="1" bandRow="1">
                <a:tableStyleId>{5C22544A-7EE6-4342-B048-85BDC9FD1C3A}</a:tableStyleId>
              </a:tblPr>
              <a:tblGrid>
                <a:gridCol w="850948">
                  <a:extLst>
                    <a:ext uri="{9D8B030D-6E8A-4147-A177-3AD203B41FA5}">
                      <a16:colId xmlns:a16="http://schemas.microsoft.com/office/drawing/2014/main" val="1763147968"/>
                    </a:ext>
                  </a:extLst>
                </a:gridCol>
                <a:gridCol w="1547179">
                  <a:extLst>
                    <a:ext uri="{9D8B030D-6E8A-4147-A177-3AD203B41FA5}">
                      <a16:colId xmlns:a16="http://schemas.microsoft.com/office/drawing/2014/main" val="3354204470"/>
                    </a:ext>
                  </a:extLst>
                </a:gridCol>
                <a:gridCol w="4383672">
                  <a:extLst>
                    <a:ext uri="{9D8B030D-6E8A-4147-A177-3AD203B41FA5}">
                      <a16:colId xmlns:a16="http://schemas.microsoft.com/office/drawing/2014/main" val="2259963674"/>
                    </a:ext>
                  </a:extLst>
                </a:gridCol>
              </a:tblGrid>
              <a:tr h="471225">
                <a:tc>
                  <a:txBody>
                    <a:bodyPr/>
                    <a:lstStyle/>
                    <a:p>
                      <a:r>
                        <a:rPr lang="en-GB" sz="1800" dirty="0">
                          <a:solidFill>
                            <a:schemeClr val="bg1"/>
                          </a:solidFill>
                        </a:rPr>
                        <a:t>Phase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66"/>
                    </a:solidFill>
                  </a:tcPr>
                </a:tc>
                <a:tc>
                  <a:txBody>
                    <a:bodyPr/>
                    <a:lstStyle/>
                    <a:p>
                      <a:r>
                        <a:rPr lang="en-GB" sz="1800" dirty="0">
                          <a:solidFill>
                            <a:schemeClr val="bg1"/>
                          </a:solidFill>
                        </a:rPr>
                        <a:t>Title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66"/>
                    </a:solidFill>
                  </a:tcPr>
                </a:tc>
                <a:tc>
                  <a:txBody>
                    <a:bodyPr/>
                    <a:lstStyle/>
                    <a:p>
                      <a:r>
                        <a:rPr lang="en-GB" sz="1800" dirty="0">
                          <a:solidFill>
                            <a:schemeClr val="bg1"/>
                          </a:solidFill>
                        </a:rPr>
                        <a:t>Activities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66"/>
                    </a:solidFill>
                  </a:tcPr>
                </a:tc>
                <a:extLst>
                  <a:ext uri="{0D108BD9-81ED-4DB2-BD59-A6C34878D82A}">
                    <a16:rowId xmlns:a16="http://schemas.microsoft.com/office/drawing/2014/main" val="2950454095"/>
                  </a:ext>
                </a:extLst>
              </a:tr>
              <a:tr h="848204">
                <a:tc>
                  <a:txBody>
                    <a:bodyPr/>
                    <a:lstStyle/>
                    <a:p>
                      <a:pPr algn="ctr"/>
                      <a:r>
                        <a:rPr lang="en-GB" sz="4400" dirty="0">
                          <a:solidFill>
                            <a:srgbClr val="92D050"/>
                          </a:solidFill>
                          <a:sym typeface="Wingdings" panose="05000000000000000000" pitchFamily="2" charset="2"/>
                        </a:rPr>
                        <a:t></a:t>
                      </a:r>
                      <a:endParaRPr lang="en-GB" sz="4400" dirty="0">
                        <a:solidFill>
                          <a:srgbClr val="92D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r>
                        <a:rPr lang="en-GB" sz="1800" b="1" dirty="0">
                          <a:solidFill>
                            <a:srgbClr val="2F697E"/>
                          </a:solidFill>
                        </a:rPr>
                        <a:t>Preparation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pPr marL="285750" indent="-285750">
                        <a:buClr>
                          <a:srgbClr val="92D050"/>
                        </a:buClr>
                        <a:buSzPct val="75000"/>
                        <a:buFont typeface="Wingdings 3" panose="05040102010807070707" pitchFamily="18" charset="2"/>
                        <a:buChar char="u"/>
                      </a:pPr>
                      <a:r>
                        <a:rPr lang="en-GB" sz="1500" dirty="0">
                          <a:solidFill>
                            <a:srgbClr val="2F697E"/>
                          </a:solidFill>
                        </a:rPr>
                        <a:t>Project Kick-off Meeting</a:t>
                      </a:r>
                    </a:p>
                    <a:p>
                      <a:pPr marL="285750" indent="-285750">
                        <a:buClr>
                          <a:srgbClr val="92D050"/>
                        </a:buClr>
                        <a:buSzPct val="75000"/>
                        <a:buFont typeface="Wingdings 3" panose="05040102010807070707" pitchFamily="18" charset="2"/>
                        <a:buChar char="u"/>
                      </a:pPr>
                      <a:r>
                        <a:rPr lang="en-GB" sz="1500" dirty="0">
                          <a:solidFill>
                            <a:srgbClr val="2F697E"/>
                          </a:solidFill>
                        </a:rPr>
                        <a:t>Confirmation of Project Scope &amp; Timetable</a:t>
                      </a:r>
                    </a:p>
                    <a:p>
                      <a:pPr marL="285750" indent="-285750">
                        <a:buClr>
                          <a:srgbClr val="92D050"/>
                        </a:buClr>
                        <a:buSzPct val="75000"/>
                        <a:buFont typeface="Wingdings 3" panose="05040102010807070707" pitchFamily="18" charset="2"/>
                        <a:buChar char="u"/>
                      </a:pPr>
                      <a:r>
                        <a:rPr lang="en-GB" sz="1500" dirty="0">
                          <a:solidFill>
                            <a:srgbClr val="2F697E"/>
                          </a:solidFill>
                        </a:rPr>
                        <a:t>Data gathering/Information required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extLst>
                  <a:ext uri="{0D108BD9-81ED-4DB2-BD59-A6C34878D82A}">
                    <a16:rowId xmlns:a16="http://schemas.microsoft.com/office/drawing/2014/main" val="522957482"/>
                  </a:ext>
                </a:extLst>
              </a:tr>
              <a:tr h="848204">
                <a:tc>
                  <a:txBody>
                    <a:bodyPr/>
                    <a:lstStyle/>
                    <a:p>
                      <a:pPr algn="ctr"/>
                      <a:r>
                        <a:rPr lang="en-GB" sz="4400" dirty="0">
                          <a:solidFill>
                            <a:srgbClr val="044C95"/>
                          </a:solidFill>
                          <a:sym typeface="Wingdings" panose="05000000000000000000" pitchFamily="2" charset="2"/>
                        </a:rPr>
                        <a:t></a:t>
                      </a:r>
                      <a:endParaRPr lang="en-GB" sz="4400" dirty="0">
                        <a:solidFill>
                          <a:srgbClr val="044C9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r>
                        <a:rPr lang="en-GB" sz="1800" b="1" dirty="0">
                          <a:solidFill>
                            <a:srgbClr val="2F697E"/>
                          </a:solidFill>
                        </a:rPr>
                        <a:t>Research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pPr marL="285750" indent="-285750">
                        <a:buClr>
                          <a:srgbClr val="044C95"/>
                        </a:buClr>
                        <a:buSzPct val="75000"/>
                        <a:buFont typeface="Wingdings 3" panose="05040102010807070707" pitchFamily="18" charset="2"/>
                        <a:buChar char="u"/>
                      </a:pPr>
                      <a:r>
                        <a:rPr lang="en-US" sz="1500" dirty="0">
                          <a:solidFill>
                            <a:srgbClr val="2F697E"/>
                          </a:solidFill>
                        </a:rPr>
                        <a:t>Review the data and documentation gathered in Phase 1 &amp; prepare clarification questions</a:t>
                      </a:r>
                    </a:p>
                    <a:p>
                      <a:pPr marL="285750" indent="-285750">
                        <a:buClr>
                          <a:srgbClr val="044C95"/>
                        </a:buClr>
                        <a:buSzPct val="75000"/>
                        <a:buFont typeface="Wingdings 3" panose="05040102010807070707" pitchFamily="18" charset="2"/>
                        <a:buChar char="u"/>
                      </a:pPr>
                      <a:r>
                        <a:rPr lang="en-US" sz="1500" dirty="0">
                          <a:solidFill>
                            <a:srgbClr val="2F697E"/>
                          </a:solidFill>
                        </a:rPr>
                        <a:t>Stakeholder engagement</a:t>
                      </a:r>
                      <a:endParaRPr lang="en-GB" sz="1500" dirty="0">
                        <a:solidFill>
                          <a:srgbClr val="2F697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extLst>
                  <a:ext uri="{0D108BD9-81ED-4DB2-BD59-A6C34878D82A}">
                    <a16:rowId xmlns:a16="http://schemas.microsoft.com/office/drawing/2014/main" val="3879448611"/>
                  </a:ext>
                </a:extLst>
              </a:tr>
              <a:tr h="1099524">
                <a:tc>
                  <a:txBody>
                    <a:bodyPr/>
                    <a:lstStyle/>
                    <a:p>
                      <a:pPr algn="ctr"/>
                      <a:r>
                        <a:rPr lang="en-GB" sz="4400" dirty="0">
                          <a:solidFill>
                            <a:srgbClr val="FF6600"/>
                          </a:solidFill>
                          <a:sym typeface="Wingdings" panose="05000000000000000000" pitchFamily="2" charset="2"/>
                        </a:rPr>
                        <a:t></a:t>
                      </a:r>
                      <a:endParaRPr lang="en-GB" sz="4400" dirty="0">
                        <a:solidFill>
                          <a:srgbClr val="FF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r>
                        <a:rPr lang="en-GB" sz="1800" b="1" dirty="0">
                          <a:solidFill>
                            <a:srgbClr val="2F697E"/>
                          </a:solidFill>
                        </a:rPr>
                        <a:t>Analysis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pPr marL="285750" indent="-285750">
                        <a:buClr>
                          <a:srgbClr val="FF6600"/>
                        </a:buClr>
                        <a:buSzPct val="75000"/>
                        <a:buFont typeface="Wingdings 3" panose="05040102010807070707" pitchFamily="18" charset="2"/>
                        <a:buChar char="u"/>
                      </a:pPr>
                      <a:r>
                        <a:rPr lang="en-US" sz="1500" dirty="0">
                          <a:solidFill>
                            <a:srgbClr val="2F697E"/>
                          </a:solidFill>
                        </a:rPr>
                        <a:t>Service model analysis – Proposed across six sites</a:t>
                      </a:r>
                    </a:p>
                    <a:p>
                      <a:pPr marL="285750" indent="-285750">
                        <a:buClr>
                          <a:srgbClr val="FF6600"/>
                        </a:buClr>
                        <a:buSzPct val="75000"/>
                        <a:buFont typeface="Wingdings 3" panose="05040102010807070707" pitchFamily="18" charset="2"/>
                        <a:buChar char="u"/>
                      </a:pPr>
                      <a:r>
                        <a:rPr lang="en-US" sz="1500" dirty="0">
                          <a:solidFill>
                            <a:srgbClr val="2F697E"/>
                          </a:solidFill>
                        </a:rPr>
                        <a:t>Financial viability analysis</a:t>
                      </a:r>
                    </a:p>
                    <a:p>
                      <a:pPr marL="285750" indent="-285750">
                        <a:buClr>
                          <a:srgbClr val="FF6600"/>
                        </a:buClr>
                        <a:buSzPct val="75000"/>
                        <a:buFont typeface="Wingdings 3" panose="05040102010807070707" pitchFamily="18" charset="2"/>
                        <a:buChar char="u"/>
                      </a:pPr>
                      <a:r>
                        <a:rPr lang="en-US" sz="1500" dirty="0">
                          <a:solidFill>
                            <a:srgbClr val="2F697E"/>
                          </a:solidFill>
                        </a:rPr>
                        <a:t>Structures and resources</a:t>
                      </a:r>
                    </a:p>
                    <a:p>
                      <a:pPr marL="285750" indent="-285750">
                        <a:buClr>
                          <a:srgbClr val="FF6600"/>
                        </a:buClr>
                        <a:buSzPct val="75000"/>
                        <a:buFont typeface="Wingdings 3" panose="05040102010807070707" pitchFamily="18" charset="2"/>
                        <a:buChar char="u"/>
                      </a:pPr>
                      <a:r>
                        <a:rPr lang="en-US" sz="1500" dirty="0">
                          <a:solidFill>
                            <a:srgbClr val="2F697E"/>
                          </a:solidFill>
                        </a:rPr>
                        <a:t>Market analysis, capability, and viability</a:t>
                      </a:r>
                      <a:endParaRPr lang="en-GB" sz="1500" dirty="0">
                        <a:solidFill>
                          <a:srgbClr val="2F697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extLst>
                  <a:ext uri="{0D108BD9-81ED-4DB2-BD59-A6C34878D82A}">
                    <a16:rowId xmlns:a16="http://schemas.microsoft.com/office/drawing/2014/main" val="2165621905"/>
                  </a:ext>
                </a:extLst>
              </a:tr>
              <a:tr h="1853483">
                <a:tc>
                  <a:txBody>
                    <a:bodyPr/>
                    <a:lstStyle/>
                    <a:p>
                      <a:pPr algn="ctr"/>
                      <a:r>
                        <a:rPr lang="en-GB" sz="4400" dirty="0">
                          <a:solidFill>
                            <a:srgbClr val="6A5BB2"/>
                          </a:solidFill>
                          <a:sym typeface="Wingdings" panose="05000000000000000000" pitchFamily="2" charset="2"/>
                        </a:rPr>
                        <a:t></a:t>
                      </a:r>
                      <a:endParaRPr lang="en-GB" sz="4400" dirty="0">
                        <a:solidFill>
                          <a:srgbClr val="6A5BB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r>
                        <a:rPr lang="en-GB" sz="1800" b="1" dirty="0">
                          <a:solidFill>
                            <a:srgbClr val="2F697E"/>
                          </a:solidFill>
                        </a:rPr>
                        <a:t>Reporting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tc>
                  <a:txBody>
                    <a:bodyPr/>
                    <a:lstStyle/>
                    <a:p>
                      <a:pPr marL="285750" marR="0" lvl="0" indent="-285750" algn="l" defTabSz="829178" rtl="0" eaLnBrk="1" fontAlgn="auto" latinLnBrk="0" hangingPunct="1">
                        <a:lnSpc>
                          <a:spcPct val="100000"/>
                        </a:lnSpc>
                        <a:spcBef>
                          <a:spcPts val="0"/>
                        </a:spcBef>
                        <a:spcAft>
                          <a:spcPts val="0"/>
                        </a:spcAft>
                        <a:buClr>
                          <a:srgbClr val="6A5BB2"/>
                        </a:buClr>
                        <a:buSzPct val="75000"/>
                        <a:buFont typeface="Wingdings 3" panose="05040102010807070707" pitchFamily="18" charset="2"/>
                        <a:buChar char="u"/>
                        <a:tabLst/>
                        <a:defRPr/>
                      </a:pPr>
                      <a:r>
                        <a:rPr lang="en-US" sz="1500" dirty="0">
                          <a:solidFill>
                            <a:srgbClr val="2F697E"/>
                          </a:solidFill>
                        </a:rPr>
                        <a:t>Key findings and outputs from Phases 1,2 &amp; 3</a:t>
                      </a:r>
                    </a:p>
                    <a:p>
                      <a:pPr marL="285750" marR="0" lvl="0" indent="-285750" algn="l" defTabSz="829178" rtl="0" eaLnBrk="1" fontAlgn="auto" latinLnBrk="0" hangingPunct="1">
                        <a:lnSpc>
                          <a:spcPct val="100000"/>
                        </a:lnSpc>
                        <a:spcBef>
                          <a:spcPts val="0"/>
                        </a:spcBef>
                        <a:spcAft>
                          <a:spcPts val="0"/>
                        </a:spcAft>
                        <a:buClr>
                          <a:srgbClr val="6A5BB2"/>
                        </a:buClr>
                        <a:buSzPct val="75000"/>
                        <a:buFont typeface="Wingdings 3" panose="05040102010807070707" pitchFamily="18" charset="2"/>
                        <a:buChar char="u"/>
                        <a:tabLst/>
                        <a:defRPr/>
                      </a:pPr>
                      <a:r>
                        <a:rPr lang="en-US" sz="1500" dirty="0">
                          <a:solidFill>
                            <a:srgbClr val="2F697E"/>
                          </a:solidFill>
                        </a:rPr>
                        <a:t>Results &amp; conclusions</a:t>
                      </a:r>
                    </a:p>
                    <a:p>
                      <a:pPr marL="285750" marR="0" lvl="0" indent="-285750" algn="l" defTabSz="829178" rtl="0" eaLnBrk="1" fontAlgn="auto" latinLnBrk="0" hangingPunct="1">
                        <a:lnSpc>
                          <a:spcPct val="100000"/>
                        </a:lnSpc>
                        <a:spcBef>
                          <a:spcPts val="0"/>
                        </a:spcBef>
                        <a:spcAft>
                          <a:spcPts val="0"/>
                        </a:spcAft>
                        <a:buClr>
                          <a:srgbClr val="6A5BB2"/>
                        </a:buClr>
                        <a:buSzPct val="75000"/>
                        <a:buFont typeface="Wingdings 3" panose="05040102010807070707" pitchFamily="18" charset="2"/>
                        <a:buChar char="u"/>
                        <a:tabLst/>
                        <a:defRPr/>
                      </a:pPr>
                      <a:r>
                        <a:rPr lang="en-US" sz="1500" dirty="0">
                          <a:solidFill>
                            <a:srgbClr val="2F697E"/>
                          </a:solidFill>
                        </a:rPr>
                        <a:t>Opportunities for improvement</a:t>
                      </a:r>
                    </a:p>
                    <a:p>
                      <a:pPr marL="285750" marR="0" lvl="0" indent="-285750" algn="l" defTabSz="829178" rtl="0" eaLnBrk="1" fontAlgn="auto" latinLnBrk="0" hangingPunct="1">
                        <a:lnSpc>
                          <a:spcPct val="100000"/>
                        </a:lnSpc>
                        <a:spcBef>
                          <a:spcPts val="0"/>
                        </a:spcBef>
                        <a:spcAft>
                          <a:spcPts val="0"/>
                        </a:spcAft>
                        <a:buClr>
                          <a:srgbClr val="6A5BB2"/>
                        </a:buClr>
                        <a:buSzPct val="75000"/>
                        <a:buFont typeface="Wingdings 3" panose="05040102010807070707" pitchFamily="18" charset="2"/>
                        <a:buChar char="u"/>
                        <a:tabLst/>
                        <a:defRPr/>
                      </a:pPr>
                      <a:r>
                        <a:rPr lang="en-US" sz="1500" dirty="0">
                          <a:solidFill>
                            <a:srgbClr val="2F697E"/>
                          </a:solidFill>
                        </a:rPr>
                        <a:t>Target operating model options</a:t>
                      </a:r>
                    </a:p>
                    <a:p>
                      <a:pPr marL="285750" marR="0" lvl="0" indent="-285750" algn="l" defTabSz="829178" rtl="0" eaLnBrk="1" fontAlgn="auto" latinLnBrk="0" hangingPunct="1">
                        <a:lnSpc>
                          <a:spcPct val="100000"/>
                        </a:lnSpc>
                        <a:spcBef>
                          <a:spcPts val="0"/>
                        </a:spcBef>
                        <a:spcAft>
                          <a:spcPts val="0"/>
                        </a:spcAft>
                        <a:buClr>
                          <a:srgbClr val="6A5BB2"/>
                        </a:buClr>
                        <a:buSzPct val="75000"/>
                        <a:buFont typeface="Wingdings 3" panose="05040102010807070707" pitchFamily="18" charset="2"/>
                        <a:buChar char="u"/>
                        <a:tabLst/>
                        <a:defRPr/>
                      </a:pPr>
                      <a:r>
                        <a:rPr lang="en-US" sz="1500" dirty="0">
                          <a:solidFill>
                            <a:srgbClr val="2F697E"/>
                          </a:solidFill>
                        </a:rPr>
                        <a:t>Summary of the current market, trends, challenges</a:t>
                      </a:r>
                    </a:p>
                    <a:p>
                      <a:pPr marL="285750" marR="0" lvl="0" indent="-285750" algn="l" defTabSz="829178" rtl="0" eaLnBrk="1" fontAlgn="auto" latinLnBrk="0" hangingPunct="1">
                        <a:lnSpc>
                          <a:spcPct val="100000"/>
                        </a:lnSpc>
                        <a:spcBef>
                          <a:spcPts val="0"/>
                        </a:spcBef>
                        <a:spcAft>
                          <a:spcPts val="0"/>
                        </a:spcAft>
                        <a:buClr>
                          <a:srgbClr val="6A5BB2"/>
                        </a:buClr>
                        <a:buSzPct val="75000"/>
                        <a:buFont typeface="Wingdings 3" panose="05040102010807070707" pitchFamily="18" charset="2"/>
                        <a:buChar char="u"/>
                        <a:tabLst/>
                        <a:defRPr/>
                      </a:pPr>
                      <a:r>
                        <a:rPr lang="en-US" sz="1500" dirty="0">
                          <a:solidFill>
                            <a:srgbClr val="2F697E"/>
                          </a:solidFill>
                        </a:rPr>
                        <a:t>Recommendations</a:t>
                      </a:r>
                      <a:endParaRPr lang="en-GB" sz="1500" dirty="0">
                        <a:solidFill>
                          <a:srgbClr val="2F697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666"/>
                      </a:solidFill>
                      <a:prstDash val="solid"/>
                      <a:round/>
                      <a:headEnd type="none" w="med" len="med"/>
                      <a:tailEnd type="none" w="med" len="med"/>
                    </a:lnT>
                    <a:lnB w="12700" cap="flat" cmpd="sng" algn="ctr">
                      <a:solidFill>
                        <a:srgbClr val="006666"/>
                      </a:solidFill>
                      <a:prstDash val="solid"/>
                      <a:round/>
                      <a:headEnd type="none" w="med" len="med"/>
                      <a:tailEnd type="none" w="med" len="med"/>
                    </a:lnB>
                    <a:lnTlToBr w="12700" cmpd="sng">
                      <a:noFill/>
                      <a:prstDash val="solid"/>
                    </a:lnTlToBr>
                    <a:lnBlToTr w="12700" cmpd="sng">
                      <a:noFill/>
                      <a:prstDash val="solid"/>
                    </a:lnBlToTr>
                    <a:solidFill>
                      <a:srgbClr val="C7E5DC"/>
                    </a:solidFill>
                  </a:tcPr>
                </a:tc>
                <a:extLst>
                  <a:ext uri="{0D108BD9-81ED-4DB2-BD59-A6C34878D82A}">
                    <a16:rowId xmlns:a16="http://schemas.microsoft.com/office/drawing/2014/main" val="1353141768"/>
                  </a:ext>
                </a:extLst>
              </a:tr>
            </a:tbl>
          </a:graphicData>
        </a:graphic>
      </p:graphicFrame>
      <p:sp>
        <p:nvSpPr>
          <p:cNvPr id="15" name="Title 3">
            <a:extLst>
              <a:ext uri="{FF2B5EF4-FFF2-40B4-BE49-F238E27FC236}">
                <a16:creationId xmlns:a16="http://schemas.microsoft.com/office/drawing/2014/main" id="{A2FFC07B-16AE-6806-A473-A47AA6F04755}"/>
              </a:ext>
            </a:extLst>
          </p:cNvPr>
          <p:cNvSpPr txBox="1">
            <a:spLocks/>
          </p:cNvSpPr>
          <p:nvPr/>
        </p:nvSpPr>
        <p:spPr>
          <a:xfrm>
            <a:off x="1752600" y="532162"/>
            <a:ext cx="7938013" cy="443198"/>
          </a:xfrm>
          <a:prstGeom prst="rect">
            <a:avLst/>
          </a:prstGeom>
        </p:spPr>
        <p:txBody>
          <a:bodyPr vert="horz" wrap="square" lIns="0" tIns="0" rIns="0" bIns="0" rtlCol="0" anchor="ctr">
            <a:spAutoFit/>
          </a:bodyPr>
          <a:lstStyle>
            <a:lvl1pPr algn="l" defTabSz="829178" rtl="0" eaLnBrk="1" latinLnBrk="0" hangingPunct="1">
              <a:lnSpc>
                <a:spcPct val="90000"/>
              </a:lnSpc>
              <a:spcBef>
                <a:spcPct val="0"/>
              </a:spcBef>
              <a:buNone/>
              <a:defRPr sz="3200" b="1" i="0" kern="1200">
                <a:solidFill>
                  <a:schemeClr val="tx2"/>
                </a:solidFill>
                <a:latin typeface="Roboto" panose="02000000000000000000" pitchFamily="2" charset="0"/>
                <a:ea typeface="Roboto" panose="02000000000000000000" pitchFamily="2" charset="0"/>
                <a:cs typeface="+mj-cs"/>
              </a:defRPr>
            </a:lvl1pPr>
          </a:lstStyle>
          <a:p>
            <a:r>
              <a:rPr lang="en-GB" b="0" dirty="0">
                <a:solidFill>
                  <a:schemeClr val="tx1">
                    <a:lumMod val="65000"/>
                    <a:lumOff val="35000"/>
                  </a:schemeClr>
                </a:solidFill>
              </a:rPr>
              <a:t>The Litmus</a:t>
            </a:r>
            <a:r>
              <a:rPr lang="en-GB" b="0" dirty="0">
                <a:solidFill>
                  <a:srgbClr val="92D050"/>
                </a:solidFill>
              </a:rPr>
              <a:t>FM</a:t>
            </a:r>
            <a:r>
              <a:rPr lang="en-GB" b="0" dirty="0">
                <a:solidFill>
                  <a:schemeClr val="tx1">
                    <a:lumMod val="65000"/>
                    <a:lumOff val="35000"/>
                  </a:schemeClr>
                </a:solidFill>
              </a:rPr>
              <a:t> phased review approach</a:t>
            </a:r>
          </a:p>
        </p:txBody>
      </p:sp>
      <p:sp>
        <p:nvSpPr>
          <p:cNvPr id="16" name="Subtitle 2">
            <a:extLst>
              <a:ext uri="{FF2B5EF4-FFF2-40B4-BE49-F238E27FC236}">
                <a16:creationId xmlns:a16="http://schemas.microsoft.com/office/drawing/2014/main" id="{64AEFCEA-AC8A-1C01-4749-32A3B67C270B}"/>
              </a:ext>
            </a:extLst>
          </p:cNvPr>
          <p:cNvSpPr txBox="1">
            <a:spLocks/>
          </p:cNvSpPr>
          <p:nvPr/>
        </p:nvSpPr>
        <p:spPr>
          <a:xfrm>
            <a:off x="914400" y="1715148"/>
            <a:ext cx="4043680" cy="4076052"/>
          </a:xfrm>
          <a:prstGeom prst="rect">
            <a:avLst/>
          </a:prstGeom>
        </p:spPr>
        <p:txBody>
          <a:bodyPr vert="horz" wrap="square" lIns="0" tIns="0" rIns="0" bIns="0" rtlCol="0">
            <a:spAutoFit/>
          </a:bodyPr>
          <a:lstStyle>
            <a:lvl1pPr marL="2286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447675">
              <a:lnSpc>
                <a:spcPct val="114000"/>
              </a:lnSpc>
              <a:spcBef>
                <a:spcPts val="300"/>
              </a:spcBef>
              <a:spcAft>
                <a:spcPts val="300"/>
              </a:spcAft>
              <a:buClr>
                <a:srgbClr val="00B0F0"/>
              </a:buClr>
              <a:buSzPct val="120000"/>
            </a:pPr>
            <a:r>
              <a:rPr lang="en-US" sz="1800" dirty="0">
                <a:solidFill>
                  <a:schemeClr val="tx1">
                    <a:lumMod val="65000"/>
                    <a:lumOff val="35000"/>
                  </a:schemeClr>
                </a:solidFill>
              </a:rPr>
              <a:t>A tried and tested approach for over fifteen years </a:t>
            </a:r>
          </a:p>
          <a:p>
            <a:pPr marL="447675" indent="-447675">
              <a:lnSpc>
                <a:spcPct val="114000"/>
              </a:lnSpc>
              <a:spcBef>
                <a:spcPts val="300"/>
              </a:spcBef>
              <a:spcAft>
                <a:spcPts val="300"/>
              </a:spcAft>
              <a:buClr>
                <a:srgbClr val="00B0F0"/>
              </a:buClr>
              <a:buSzPct val="120000"/>
            </a:pPr>
            <a:r>
              <a:rPr lang="en-US" sz="1800" dirty="0">
                <a:solidFill>
                  <a:schemeClr val="tx1">
                    <a:lumMod val="65000"/>
                    <a:lumOff val="35000"/>
                  </a:schemeClr>
                </a:solidFill>
              </a:rPr>
              <a:t>Used on numerous projects, including Service Reviews, Procurement Exercises, optimising Target Operating Models and In-House Modelling</a:t>
            </a:r>
          </a:p>
          <a:p>
            <a:pPr marL="447675" indent="-447675">
              <a:lnSpc>
                <a:spcPct val="114000"/>
              </a:lnSpc>
              <a:spcBef>
                <a:spcPts val="300"/>
              </a:spcBef>
              <a:spcAft>
                <a:spcPts val="300"/>
              </a:spcAft>
              <a:buClr>
                <a:srgbClr val="00B0F0"/>
              </a:buClr>
              <a:buSzPct val="120000"/>
            </a:pPr>
            <a:r>
              <a:rPr lang="en-US" sz="1800" dirty="0">
                <a:solidFill>
                  <a:schemeClr val="tx1">
                    <a:lumMod val="65000"/>
                    <a:lumOff val="35000"/>
                  </a:schemeClr>
                </a:solidFill>
              </a:rPr>
              <a:t>Delivered by an experienced SME consultancy team</a:t>
            </a:r>
          </a:p>
          <a:p>
            <a:pPr marL="447675" indent="-447675">
              <a:lnSpc>
                <a:spcPct val="114000"/>
              </a:lnSpc>
              <a:spcBef>
                <a:spcPts val="300"/>
              </a:spcBef>
              <a:spcAft>
                <a:spcPts val="300"/>
              </a:spcAft>
              <a:buClr>
                <a:srgbClr val="00B0F0"/>
              </a:buClr>
              <a:buSzPct val="120000"/>
            </a:pPr>
            <a:r>
              <a:rPr lang="en-US" sz="1800" dirty="0">
                <a:solidFill>
                  <a:schemeClr val="tx1">
                    <a:lumMod val="65000"/>
                    <a:lumOff val="35000"/>
                  </a:schemeClr>
                </a:solidFill>
              </a:rPr>
              <a:t>Proven four-phase review</a:t>
            </a:r>
          </a:p>
          <a:p>
            <a:pPr marL="447675" indent="-447675">
              <a:lnSpc>
                <a:spcPct val="114000"/>
              </a:lnSpc>
              <a:spcBef>
                <a:spcPts val="300"/>
              </a:spcBef>
              <a:spcAft>
                <a:spcPts val="300"/>
              </a:spcAft>
              <a:buClr>
                <a:srgbClr val="00B0F0"/>
              </a:buClr>
              <a:buSzPct val="120000"/>
            </a:pPr>
            <a:r>
              <a:rPr lang="en-US" sz="1800" dirty="0">
                <a:solidFill>
                  <a:srgbClr val="00B0F0"/>
                </a:solidFill>
              </a:rPr>
              <a:t>Phase 5 = Change Programme, Procurement or Implementation</a:t>
            </a:r>
            <a:endParaRPr lang="en-GB" sz="1800" dirty="0">
              <a:solidFill>
                <a:srgbClr val="00B0F0"/>
              </a:solidFill>
            </a:endParaRPr>
          </a:p>
        </p:txBody>
      </p:sp>
    </p:spTree>
    <p:extLst>
      <p:ext uri="{BB962C8B-B14F-4D97-AF65-F5344CB8AC3E}">
        <p14:creationId xmlns:p14="http://schemas.microsoft.com/office/powerpoint/2010/main" val="12104978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0348-E26E-3831-1F8B-2379E27B42D3}"/>
              </a:ext>
            </a:extLst>
          </p:cNvPr>
          <p:cNvSpPr>
            <a:spLocks noGrp="1"/>
          </p:cNvSpPr>
          <p:nvPr>
            <p:ph type="ctrTitle"/>
          </p:nvPr>
        </p:nvSpPr>
        <p:spPr/>
        <p:txBody>
          <a:bodyPr/>
          <a:lstStyle/>
          <a:p>
            <a:r>
              <a:rPr lang="en-US" b="0" dirty="0">
                <a:solidFill>
                  <a:schemeClr val="tx1">
                    <a:lumMod val="65000"/>
                    <a:lumOff val="35000"/>
                  </a:schemeClr>
                </a:solidFill>
              </a:rPr>
              <a:t>FM Trends and Challenges</a:t>
            </a:r>
          </a:p>
        </p:txBody>
      </p:sp>
      <p:sp>
        <p:nvSpPr>
          <p:cNvPr id="5" name="Text Box 4">
            <a:extLst>
              <a:ext uri="{FF2B5EF4-FFF2-40B4-BE49-F238E27FC236}">
                <a16:creationId xmlns:a16="http://schemas.microsoft.com/office/drawing/2014/main" id="{85C520D4-C1D9-9722-A809-B60FF6D5BBA6}"/>
              </a:ext>
            </a:extLst>
          </p:cNvPr>
          <p:cNvSpPr txBox="1">
            <a:spLocks/>
          </p:cNvSpPr>
          <p:nvPr/>
        </p:nvSpPr>
        <p:spPr bwMode="auto">
          <a:xfrm>
            <a:off x="603952" y="3669128"/>
            <a:ext cx="2927086" cy="2743769"/>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The Rise in Costs</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b="1" i="1" dirty="0">
                <a:solidFill>
                  <a:srgbClr val="2F5496"/>
                </a:solidFill>
                <a:effectLst/>
                <a:latin typeface="Arial" panose="020B0604020202020204" pitchFamily="34" charset="0"/>
                <a:ea typeface="Times New Roman" panose="02020603050405020304" pitchFamily="18" charset="0"/>
              </a:rPr>
              <a:t> </a:t>
            </a:r>
            <a:endParaRPr lang="en-GB" sz="1200" b="1" dirty="0">
              <a:solidFill>
                <a:srgbClr val="333333"/>
              </a:solidFill>
              <a:effectLst/>
              <a:latin typeface="Times New Roman" panose="02020603050405020304" pitchFamily="18" charset="0"/>
              <a:ea typeface="Times New Roman" panose="02020603050405020304" pitchFamily="18" charset="0"/>
            </a:endParaRPr>
          </a:p>
          <a:p>
            <a:pPr marL="0" indent="0">
              <a:lnSpc>
                <a:spcPts val="1200"/>
              </a:lnSpc>
              <a:spcBef>
                <a:spcPts val="0"/>
              </a:spcBef>
              <a:buNone/>
            </a:pPr>
            <a:r>
              <a:rPr lang="en-US" sz="1200" i="1" dirty="0">
                <a:solidFill>
                  <a:srgbClr val="2F5496"/>
                </a:solidFill>
                <a:latin typeface="Arial" panose="020B0604020202020204" pitchFamily="34" charset="0"/>
              </a:rPr>
              <a:t>Supply Chain Disruption</a:t>
            </a:r>
          </a:p>
          <a:p>
            <a:pPr marL="0" indent="0">
              <a:lnSpc>
                <a:spcPts val="1200"/>
              </a:lnSpc>
              <a:spcBef>
                <a:spcPts val="0"/>
              </a:spcBef>
              <a:buNone/>
            </a:pPr>
            <a:r>
              <a:rPr lang="en-US" sz="1200" i="1" dirty="0">
                <a:solidFill>
                  <a:srgbClr val="2F5496"/>
                </a:solidFill>
                <a:latin typeface="Arial" panose="020B0604020202020204" pitchFamily="34" charset="0"/>
              </a:rPr>
              <a:t>Impeded supplies, changes in demand patterns and rising costs of Living.</a:t>
            </a:r>
          </a:p>
        </p:txBody>
      </p:sp>
      <p:sp>
        <p:nvSpPr>
          <p:cNvPr id="6" name="Text Box 5">
            <a:extLst>
              <a:ext uri="{FF2B5EF4-FFF2-40B4-BE49-F238E27FC236}">
                <a16:creationId xmlns:a16="http://schemas.microsoft.com/office/drawing/2014/main" id="{9DD0D758-8E45-CB9D-1F75-BE84A889D88C}"/>
              </a:ext>
            </a:extLst>
          </p:cNvPr>
          <p:cNvSpPr txBox="1">
            <a:spLocks/>
          </p:cNvSpPr>
          <p:nvPr/>
        </p:nvSpPr>
        <p:spPr bwMode="auto">
          <a:xfrm>
            <a:off x="3754466" y="3669128"/>
            <a:ext cx="2465712" cy="2791255"/>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The Great Resignation Will Change Future Workers</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Employees are demanding more from their organisations. New young talent, increasing retirement ages and labour migrations will all make the workplace more diverse. Real estate and facilities management must work closely with HR to improve workplace engagement and help retain talent.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7" name="Text Box 6">
            <a:extLst>
              <a:ext uri="{FF2B5EF4-FFF2-40B4-BE49-F238E27FC236}">
                <a16:creationId xmlns:a16="http://schemas.microsoft.com/office/drawing/2014/main" id="{6984F258-616F-9791-9A0A-A1D9A05E88C7}"/>
              </a:ext>
            </a:extLst>
          </p:cNvPr>
          <p:cNvSpPr txBox="1">
            <a:spLocks/>
          </p:cNvSpPr>
          <p:nvPr/>
        </p:nvSpPr>
        <p:spPr bwMode="auto">
          <a:xfrm>
            <a:off x="6423381" y="3669128"/>
            <a:ext cx="2330451" cy="2791255"/>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New Elements of Compliance</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9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Governments are actively developing ESG-related legislation. Businesses must be compliant from both a legal and a corporate compliance perspective. The government is predicted to require standards of formal reporting on ESG in 2024.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b="1"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8" name="Text Box 12">
            <a:extLst>
              <a:ext uri="{FF2B5EF4-FFF2-40B4-BE49-F238E27FC236}">
                <a16:creationId xmlns:a16="http://schemas.microsoft.com/office/drawing/2014/main" id="{A3617EE9-2A67-12F2-F3F5-656D80AE4B01}"/>
              </a:ext>
            </a:extLst>
          </p:cNvPr>
          <p:cNvSpPr txBox="1">
            <a:spLocks/>
          </p:cNvSpPr>
          <p:nvPr/>
        </p:nvSpPr>
        <p:spPr bwMode="auto">
          <a:xfrm>
            <a:off x="9122778" y="3578768"/>
            <a:ext cx="2465270" cy="2832816"/>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Smarter Integration of Operational Tech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b="1" i="1" dirty="0">
                <a:solidFill>
                  <a:srgbClr val="2F5496"/>
                </a:solidFill>
                <a:effectLst/>
                <a:latin typeface="Arial" panose="020B0604020202020204" pitchFamily="34" charset="0"/>
                <a:ea typeface="Times New Roman" panose="02020603050405020304" pitchFamily="18" charset="0"/>
              </a:rPr>
              <a:t>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Closed system operational technologies will work more closely with information technology systems. An example here is the building management system, which looks after things such as temperature and airflow. These are beginning to be introduced to an automated world where they can be accessed externally. This opens many options with areas such as IoT.</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9" name="Text Box 1">
            <a:extLst>
              <a:ext uri="{FF2B5EF4-FFF2-40B4-BE49-F238E27FC236}">
                <a16:creationId xmlns:a16="http://schemas.microsoft.com/office/drawing/2014/main" id="{A65490F5-523A-FBE5-7E25-F6324CF882C0}"/>
              </a:ext>
            </a:extLst>
          </p:cNvPr>
          <p:cNvSpPr txBox="1">
            <a:spLocks/>
          </p:cNvSpPr>
          <p:nvPr/>
        </p:nvSpPr>
        <p:spPr bwMode="auto">
          <a:xfrm>
            <a:off x="589059" y="1060163"/>
            <a:ext cx="2927086"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Hybrid Working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COVID-19 has accelerated digital transformation, allowing more organisations to operate remotely. As this becomes more apparent, it will influence capacity and space planning, where the office becomes a destination rather than a requirement. This will, in turn, require more integration between the physical and digital workplace.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10" name="Text Box 2">
            <a:extLst>
              <a:ext uri="{FF2B5EF4-FFF2-40B4-BE49-F238E27FC236}">
                <a16:creationId xmlns:a16="http://schemas.microsoft.com/office/drawing/2014/main" id="{47840800-D984-CC69-24C0-93D5A4507967}"/>
              </a:ext>
            </a:extLst>
          </p:cNvPr>
          <p:cNvSpPr txBox="1">
            <a:spLocks/>
          </p:cNvSpPr>
          <p:nvPr/>
        </p:nvSpPr>
        <p:spPr bwMode="auto">
          <a:xfrm>
            <a:off x="3736907" y="1060164"/>
            <a:ext cx="2465713"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Better Sustainability </a:t>
            </a:r>
            <a:r>
              <a:rPr lang="en-GB" sz="1200" b="1" i="1" dirty="0">
                <a:solidFill>
                  <a:srgbClr val="2F5496"/>
                </a:solidFill>
                <a:latin typeface="Arial" panose="020B0604020202020204" pitchFamily="34" charset="0"/>
              </a:rPr>
              <a:t>Policies</a:t>
            </a: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Many organisations are developing corporate ESG policies to position themselves well to address climatic change and show societal responsibility. This trend will continue in the years ahead, so demand for sustainable buildings will soar.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11" name="Text Box 3">
            <a:extLst>
              <a:ext uri="{FF2B5EF4-FFF2-40B4-BE49-F238E27FC236}">
                <a16:creationId xmlns:a16="http://schemas.microsoft.com/office/drawing/2014/main" id="{FD91F091-2913-ED91-59F9-35476F7EBE99}"/>
              </a:ext>
            </a:extLst>
          </p:cNvPr>
          <p:cNvSpPr txBox="1">
            <a:spLocks/>
          </p:cNvSpPr>
          <p:nvPr/>
        </p:nvSpPr>
        <p:spPr bwMode="auto">
          <a:xfrm>
            <a:off x="6423382" y="1060163"/>
            <a:ext cx="2330451"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Improved Resilience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900" i="1" dirty="0">
                <a:solidFill>
                  <a:srgbClr val="2F5496"/>
                </a:solidFill>
                <a:effectLst/>
                <a:latin typeface="Arial" panose="020B0604020202020204" pitchFamily="34" charset="0"/>
                <a:ea typeface="Times New Roman" panose="02020603050405020304" pitchFamily="18" charset="0"/>
              </a:rPr>
              <a:t> </a:t>
            </a:r>
            <a:r>
              <a:rPr lang="en-GB" sz="1200" i="1" dirty="0">
                <a:solidFill>
                  <a:srgbClr val="2F5496"/>
                </a:solidFill>
                <a:effectLst/>
                <a:latin typeface="Arial" panose="020B0604020202020204" pitchFamily="34" charset="0"/>
                <a:ea typeface="Times New Roman" panose="02020603050405020304" pitchFamily="18" charset="0"/>
              </a:rPr>
              <a:t>There is a trend of businesses putting plans in place to minimise risks such as damage, future-proof the business, and be successful in the face of unpredictable, extreme events. Flexibility through digital and physical integration and investment in employee resilience are examples of how this will continue.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12" name="Text Box 13">
            <a:extLst>
              <a:ext uri="{FF2B5EF4-FFF2-40B4-BE49-F238E27FC236}">
                <a16:creationId xmlns:a16="http://schemas.microsoft.com/office/drawing/2014/main" id="{7030BEB3-4611-6915-8A2D-7AF72754100E}"/>
              </a:ext>
            </a:extLst>
          </p:cNvPr>
          <p:cNvSpPr txBox="1">
            <a:spLocks/>
          </p:cNvSpPr>
          <p:nvPr/>
        </p:nvSpPr>
        <p:spPr bwMode="auto">
          <a:xfrm>
            <a:off x="9137671" y="1060099"/>
            <a:ext cx="2465270"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More Measurable Uses of Data</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b="1" i="1" dirty="0">
                <a:solidFill>
                  <a:srgbClr val="2F5496"/>
                </a:solidFill>
                <a:effectLst/>
                <a:latin typeface="Arial" panose="020B0604020202020204" pitchFamily="34" charset="0"/>
                <a:ea typeface="Times New Roman" panose="02020603050405020304" pitchFamily="18" charset="0"/>
              </a:rPr>
              <a:t>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With the growing use of technologies (Internet of Things IoT, machine learning or AI) comes more data to benefit from. Businesses will look to make better use of their data to improve efficiencies and decision-making.</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6388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0348-E26E-3831-1F8B-2379E27B42D3}"/>
              </a:ext>
            </a:extLst>
          </p:cNvPr>
          <p:cNvSpPr>
            <a:spLocks noGrp="1"/>
          </p:cNvSpPr>
          <p:nvPr>
            <p:ph type="ctrTitle"/>
          </p:nvPr>
        </p:nvSpPr>
        <p:spPr/>
        <p:txBody>
          <a:bodyPr/>
          <a:lstStyle/>
          <a:p>
            <a:r>
              <a:rPr lang="en-US" b="0" dirty="0">
                <a:solidFill>
                  <a:schemeClr val="tx1">
                    <a:lumMod val="65000"/>
                    <a:lumOff val="35000"/>
                  </a:schemeClr>
                </a:solidFill>
              </a:rPr>
              <a:t>FM Trends</a:t>
            </a:r>
          </a:p>
        </p:txBody>
      </p:sp>
      <p:sp>
        <p:nvSpPr>
          <p:cNvPr id="5" name="Text Box 4">
            <a:extLst>
              <a:ext uri="{FF2B5EF4-FFF2-40B4-BE49-F238E27FC236}">
                <a16:creationId xmlns:a16="http://schemas.microsoft.com/office/drawing/2014/main" id="{85C520D4-C1D9-9722-A809-B60FF6D5BBA6}"/>
              </a:ext>
            </a:extLst>
          </p:cNvPr>
          <p:cNvSpPr txBox="1">
            <a:spLocks/>
          </p:cNvSpPr>
          <p:nvPr/>
        </p:nvSpPr>
        <p:spPr bwMode="auto">
          <a:xfrm>
            <a:off x="596506" y="3669128"/>
            <a:ext cx="2927086" cy="1533211"/>
          </a:xfrm>
          <a:prstGeom prst="rect">
            <a:avLst/>
          </a:prstGeom>
          <a:noFill/>
          <a:ln w="76200">
            <a:solidFill>
              <a:srgbClr val="2452A2"/>
            </a:solid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The Rise in Costs</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b="1" i="1" dirty="0">
                <a:solidFill>
                  <a:srgbClr val="2F5496"/>
                </a:solidFill>
                <a:effectLst/>
                <a:latin typeface="Arial" panose="020B0604020202020204" pitchFamily="34" charset="0"/>
                <a:ea typeface="Times New Roman" panose="02020603050405020304" pitchFamily="18" charset="0"/>
              </a:rPr>
              <a:t> </a:t>
            </a:r>
            <a:endParaRPr lang="en-GB" sz="1200" b="1" dirty="0">
              <a:solidFill>
                <a:srgbClr val="333333"/>
              </a:solidFill>
              <a:effectLst/>
              <a:latin typeface="Times New Roman" panose="02020603050405020304" pitchFamily="18" charset="0"/>
              <a:ea typeface="Times New Roman" panose="02020603050405020304" pitchFamily="18" charset="0"/>
            </a:endParaRPr>
          </a:p>
          <a:p>
            <a:pPr marL="0" indent="0">
              <a:lnSpc>
                <a:spcPts val="1200"/>
              </a:lnSpc>
              <a:spcBef>
                <a:spcPts val="0"/>
              </a:spcBef>
              <a:buNone/>
            </a:pPr>
            <a:r>
              <a:rPr lang="en-US" sz="1200" i="1" dirty="0">
                <a:solidFill>
                  <a:srgbClr val="2F5496"/>
                </a:solidFill>
                <a:latin typeface="Arial" panose="020B0604020202020204" pitchFamily="34" charset="0"/>
              </a:rPr>
              <a:t>Supply Chain Disruption</a:t>
            </a:r>
          </a:p>
          <a:p>
            <a:pPr marL="0" indent="0">
              <a:lnSpc>
                <a:spcPts val="1200"/>
              </a:lnSpc>
              <a:spcBef>
                <a:spcPts val="0"/>
              </a:spcBef>
              <a:buNone/>
            </a:pPr>
            <a:r>
              <a:rPr lang="en-US" sz="1200" i="1" dirty="0">
                <a:solidFill>
                  <a:srgbClr val="2F5496"/>
                </a:solidFill>
                <a:latin typeface="Arial" panose="020B0604020202020204" pitchFamily="34" charset="0"/>
              </a:rPr>
              <a:t>Impeded supplies, changes in demand patterns and rising costs of Living.</a:t>
            </a:r>
          </a:p>
        </p:txBody>
      </p:sp>
      <p:sp>
        <p:nvSpPr>
          <p:cNvPr id="6" name="Text Box 5">
            <a:extLst>
              <a:ext uri="{FF2B5EF4-FFF2-40B4-BE49-F238E27FC236}">
                <a16:creationId xmlns:a16="http://schemas.microsoft.com/office/drawing/2014/main" id="{9DD0D758-8E45-CB9D-1F75-BE84A889D88C}"/>
              </a:ext>
            </a:extLst>
          </p:cNvPr>
          <p:cNvSpPr txBox="1">
            <a:spLocks/>
          </p:cNvSpPr>
          <p:nvPr/>
        </p:nvSpPr>
        <p:spPr bwMode="auto">
          <a:xfrm>
            <a:off x="3754466" y="3669129"/>
            <a:ext cx="2465712" cy="2503072"/>
          </a:xfrm>
          <a:prstGeom prst="rect">
            <a:avLst/>
          </a:prstGeom>
          <a:noFill/>
          <a:ln w="76200">
            <a:solidFill>
              <a:srgbClr val="2452A2"/>
            </a:solid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The Great Resignation Will Change Future Workers</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Employees are demanding more from their organisations. New young talent, increasing retirement ages and labour migrations will all make the workplace more diverse. Real estate and facilities management must work closely with HR to improve workplace engagement and help retain talent.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7" name="Text Box 6">
            <a:extLst>
              <a:ext uri="{FF2B5EF4-FFF2-40B4-BE49-F238E27FC236}">
                <a16:creationId xmlns:a16="http://schemas.microsoft.com/office/drawing/2014/main" id="{6984F258-616F-9791-9A0A-A1D9A05E88C7}"/>
              </a:ext>
            </a:extLst>
          </p:cNvPr>
          <p:cNvSpPr txBox="1">
            <a:spLocks/>
          </p:cNvSpPr>
          <p:nvPr/>
        </p:nvSpPr>
        <p:spPr bwMode="auto">
          <a:xfrm>
            <a:off x="6423381" y="3669128"/>
            <a:ext cx="2330451" cy="2791255"/>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New Elements of Compliance</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9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Governments are actively developing ESG-related legislation. Businesses must be compliant from both a legal and a corporate compliance perspective. The government is predicted to require standards of formal reporting on ESG in 2024.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b="1"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8" name="Text Box 12">
            <a:extLst>
              <a:ext uri="{FF2B5EF4-FFF2-40B4-BE49-F238E27FC236}">
                <a16:creationId xmlns:a16="http://schemas.microsoft.com/office/drawing/2014/main" id="{A3617EE9-2A67-12F2-F3F5-656D80AE4B01}"/>
              </a:ext>
            </a:extLst>
          </p:cNvPr>
          <p:cNvSpPr txBox="1">
            <a:spLocks/>
          </p:cNvSpPr>
          <p:nvPr/>
        </p:nvSpPr>
        <p:spPr bwMode="auto">
          <a:xfrm>
            <a:off x="9122778" y="3578768"/>
            <a:ext cx="2465270" cy="2832816"/>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Smarter Integration of Operational Tech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b="1" i="1" dirty="0">
                <a:solidFill>
                  <a:srgbClr val="2F5496"/>
                </a:solidFill>
                <a:effectLst/>
                <a:latin typeface="Arial" panose="020B0604020202020204" pitchFamily="34" charset="0"/>
                <a:ea typeface="Times New Roman" panose="02020603050405020304" pitchFamily="18" charset="0"/>
              </a:rPr>
              <a:t>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Closed system operational technologies will work more closely with information technology systems. An example here is the building management system, which looks after things such as temperature and airflow. These are beginning to be introduced to an automated world where they can be accessed externally. This opens many options with areas such as IoT.</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9" name="Text Box 1">
            <a:extLst>
              <a:ext uri="{FF2B5EF4-FFF2-40B4-BE49-F238E27FC236}">
                <a16:creationId xmlns:a16="http://schemas.microsoft.com/office/drawing/2014/main" id="{A65490F5-523A-FBE5-7E25-F6324CF882C0}"/>
              </a:ext>
            </a:extLst>
          </p:cNvPr>
          <p:cNvSpPr txBox="1">
            <a:spLocks/>
          </p:cNvSpPr>
          <p:nvPr/>
        </p:nvSpPr>
        <p:spPr bwMode="auto">
          <a:xfrm>
            <a:off x="589059" y="1060163"/>
            <a:ext cx="2927086"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Hybrid Working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COVID-19 has accelerated digital transformation, allowing more organisations to operate remotely. As this becomes more apparent, it will influence capacity and space planning, where the office becomes a destination rather than a requirement. This will, in turn, require more integration between the physical and digital workplace.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10" name="Text Box 2">
            <a:extLst>
              <a:ext uri="{FF2B5EF4-FFF2-40B4-BE49-F238E27FC236}">
                <a16:creationId xmlns:a16="http://schemas.microsoft.com/office/drawing/2014/main" id="{47840800-D984-CC69-24C0-93D5A4507967}"/>
              </a:ext>
            </a:extLst>
          </p:cNvPr>
          <p:cNvSpPr txBox="1">
            <a:spLocks/>
          </p:cNvSpPr>
          <p:nvPr/>
        </p:nvSpPr>
        <p:spPr bwMode="auto">
          <a:xfrm>
            <a:off x="3736907" y="1060164"/>
            <a:ext cx="2465713"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Better Sustainability </a:t>
            </a:r>
            <a:r>
              <a:rPr lang="en-GB" sz="1200" b="1" i="1" dirty="0">
                <a:solidFill>
                  <a:srgbClr val="2F5496"/>
                </a:solidFill>
                <a:latin typeface="Arial" panose="020B0604020202020204" pitchFamily="34" charset="0"/>
              </a:rPr>
              <a:t>Policies</a:t>
            </a: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Many organisations are developing corporate ESG policies to position themselves well to address climatic change and show societal responsibility. This trend will continue in the years ahead, so demand for sustainable buildings will soar.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11" name="Text Box 3">
            <a:extLst>
              <a:ext uri="{FF2B5EF4-FFF2-40B4-BE49-F238E27FC236}">
                <a16:creationId xmlns:a16="http://schemas.microsoft.com/office/drawing/2014/main" id="{FD91F091-2913-ED91-59F9-35476F7EBE99}"/>
              </a:ext>
            </a:extLst>
          </p:cNvPr>
          <p:cNvSpPr txBox="1">
            <a:spLocks/>
          </p:cNvSpPr>
          <p:nvPr/>
        </p:nvSpPr>
        <p:spPr bwMode="auto">
          <a:xfrm>
            <a:off x="6423382" y="1060163"/>
            <a:ext cx="2330451"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Improved Resilience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900" i="1" dirty="0">
                <a:solidFill>
                  <a:srgbClr val="2F5496"/>
                </a:solidFill>
                <a:effectLst/>
                <a:latin typeface="Arial" panose="020B0604020202020204" pitchFamily="34" charset="0"/>
                <a:ea typeface="Times New Roman" panose="02020603050405020304" pitchFamily="18" charset="0"/>
              </a:rPr>
              <a:t> </a:t>
            </a:r>
            <a:r>
              <a:rPr lang="en-GB" sz="1200" i="1" dirty="0">
                <a:solidFill>
                  <a:srgbClr val="2F5496"/>
                </a:solidFill>
                <a:effectLst/>
                <a:latin typeface="Arial" panose="020B0604020202020204" pitchFamily="34" charset="0"/>
                <a:ea typeface="Times New Roman" panose="02020603050405020304" pitchFamily="18" charset="0"/>
              </a:rPr>
              <a:t>There is a trend of businesses putting plans in place to minimise risks such as damage, future-proof the business, and be successful in the face of unpredictable, extreme events. Flexibility through digital and physical integration and investment in employee resilience are examples of how this will continue.   </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
        <p:nvSpPr>
          <p:cNvPr id="12" name="Text Box 13">
            <a:extLst>
              <a:ext uri="{FF2B5EF4-FFF2-40B4-BE49-F238E27FC236}">
                <a16:creationId xmlns:a16="http://schemas.microsoft.com/office/drawing/2014/main" id="{7030BEB3-4611-6915-8A2D-7AF72754100E}"/>
              </a:ext>
            </a:extLst>
          </p:cNvPr>
          <p:cNvSpPr txBox="1">
            <a:spLocks/>
          </p:cNvSpPr>
          <p:nvPr/>
        </p:nvSpPr>
        <p:spPr bwMode="auto">
          <a:xfrm>
            <a:off x="9137671" y="1060099"/>
            <a:ext cx="2465270" cy="2725450"/>
          </a:xfrm>
          <a:prstGeom prst="rect">
            <a:avLst/>
          </a:prstGeom>
          <a:noFill/>
          <a:ln w="9525">
            <a:noFill/>
            <a:miter lim="800000"/>
            <a:headEnd/>
            <a:tailEnd/>
          </a:ln>
        </p:spPr>
        <p:txBody>
          <a:bodyPr rot="0" vert="horz" wrap="square" lIns="91440" tIns="45720" rIns="91440" bIns="45720" anchor="t" anchorCtr="0">
            <a:noAutofit/>
          </a:bodyPr>
          <a:lstStyle/>
          <a:p>
            <a:r>
              <a:rPr lang="en-GB" sz="1200" b="1" i="1" dirty="0">
                <a:solidFill>
                  <a:srgbClr val="2F5496"/>
                </a:solidFill>
                <a:effectLst/>
                <a:latin typeface="Arial" panose="020B0604020202020204" pitchFamily="34" charset="0"/>
                <a:ea typeface="Times New Roman" panose="02020603050405020304" pitchFamily="18" charset="0"/>
              </a:rPr>
              <a:t>More Measurable Uses of Data</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000" b="1" i="1" dirty="0">
                <a:solidFill>
                  <a:srgbClr val="2F5496"/>
                </a:solidFill>
                <a:effectLst/>
                <a:latin typeface="Arial" panose="020B0604020202020204" pitchFamily="34" charset="0"/>
                <a:ea typeface="Times New Roman" panose="02020603050405020304" pitchFamily="18" charset="0"/>
              </a:rPr>
              <a:t> </a:t>
            </a:r>
            <a:endParaRPr lang="en-GB" sz="1200" b="1"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With the growing use of technologies (Internet of Things IoT, machine learning or AI) comes more data to benefit from. Businesses will look to make better use of their data to improve efficiencies and decision-making.</a:t>
            </a:r>
            <a:endParaRPr lang="en-GB" sz="1200" dirty="0">
              <a:solidFill>
                <a:srgbClr val="333333"/>
              </a:solidFill>
              <a:effectLst/>
              <a:latin typeface="Times New Roman" panose="02020603050405020304" pitchFamily="18" charset="0"/>
              <a:ea typeface="Times New Roman" panose="02020603050405020304" pitchFamily="18" charset="0"/>
            </a:endParaRPr>
          </a:p>
          <a:p>
            <a:r>
              <a:rPr lang="en-GB" sz="1200" i="1" dirty="0">
                <a:solidFill>
                  <a:srgbClr val="2F5496"/>
                </a:solidFill>
                <a:effectLst/>
                <a:latin typeface="Arial" panose="020B0604020202020204" pitchFamily="34" charset="0"/>
                <a:ea typeface="Times New Roman" panose="02020603050405020304" pitchFamily="18" charset="0"/>
              </a:rPr>
              <a:t> </a:t>
            </a:r>
            <a:endParaRPr lang="en-GB" sz="1200" dirty="0">
              <a:solidFill>
                <a:srgbClr val="333333"/>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06128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red arrow going up&#10;&#10;Description automatically generated">
            <a:extLst>
              <a:ext uri="{FF2B5EF4-FFF2-40B4-BE49-F238E27FC236}">
                <a16:creationId xmlns:a16="http://schemas.microsoft.com/office/drawing/2014/main" id="{E6546A40-3575-2A3F-E91E-D351E90B4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1"/>
            <a:ext cx="12191999" cy="6872560"/>
          </a:xfrm>
          <a:prstGeom prst="rect">
            <a:avLst/>
          </a:prstGeom>
        </p:spPr>
      </p:pic>
      <p:sp>
        <p:nvSpPr>
          <p:cNvPr id="8" name="TextBox 7">
            <a:extLst>
              <a:ext uri="{FF2B5EF4-FFF2-40B4-BE49-F238E27FC236}">
                <a16:creationId xmlns:a16="http://schemas.microsoft.com/office/drawing/2014/main" id="{0E74E940-51FF-C4E4-F94C-107C29727605}"/>
              </a:ext>
            </a:extLst>
          </p:cNvPr>
          <p:cNvSpPr txBox="1"/>
          <p:nvPr/>
        </p:nvSpPr>
        <p:spPr>
          <a:xfrm>
            <a:off x="1295400" y="991850"/>
            <a:ext cx="6172200" cy="1446550"/>
          </a:xfrm>
          <a:prstGeom prst="rect">
            <a:avLst/>
          </a:prstGeom>
          <a:noFill/>
        </p:spPr>
        <p:txBody>
          <a:bodyPr wrap="square" rtlCol="0">
            <a:spAutoFit/>
          </a:bodyPr>
          <a:lstStyle/>
          <a:p>
            <a:r>
              <a:rPr lang="en-GB" sz="4400" b="1" dirty="0">
                <a:solidFill>
                  <a:schemeClr val="accent3"/>
                </a:solidFill>
              </a:rPr>
              <a:t>13.4% increase </a:t>
            </a:r>
          </a:p>
          <a:p>
            <a:r>
              <a:rPr lang="en-GB" sz="4400" b="1" dirty="0">
                <a:solidFill>
                  <a:schemeClr val="accent3"/>
                </a:solidFill>
              </a:rPr>
              <a:t>in cost per m² </a:t>
            </a:r>
          </a:p>
        </p:txBody>
      </p:sp>
      <p:pic>
        <p:nvPicPr>
          <p:cNvPr id="3" name="Picture 2">
            <a:extLst>
              <a:ext uri="{FF2B5EF4-FFF2-40B4-BE49-F238E27FC236}">
                <a16:creationId xmlns:a16="http://schemas.microsoft.com/office/drawing/2014/main" id="{C1C4DB85-F8F8-9ACE-0101-CD6276281E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
        <p:nvSpPr>
          <p:cNvPr id="4" name="Title 1">
            <a:extLst>
              <a:ext uri="{FF2B5EF4-FFF2-40B4-BE49-F238E27FC236}">
                <a16:creationId xmlns:a16="http://schemas.microsoft.com/office/drawing/2014/main" id="{4BCB6998-AA11-092C-F16B-C915BD7BB317}"/>
              </a:ext>
            </a:extLst>
          </p:cNvPr>
          <p:cNvSpPr>
            <a:spLocks noGrp="1"/>
          </p:cNvSpPr>
          <p:nvPr>
            <p:ph type="ctrTitle"/>
          </p:nvPr>
        </p:nvSpPr>
        <p:spPr>
          <a:xfrm>
            <a:off x="762000" y="321714"/>
            <a:ext cx="7938013" cy="443198"/>
          </a:xfrm>
        </p:spPr>
        <p:txBody>
          <a:bodyPr/>
          <a:lstStyle/>
          <a:p>
            <a:r>
              <a:rPr lang="en-US" b="0" dirty="0">
                <a:solidFill>
                  <a:schemeClr val="tx1">
                    <a:lumMod val="65000"/>
                    <a:lumOff val="35000"/>
                  </a:schemeClr>
                </a:solidFill>
              </a:rPr>
              <a:t>The Rise in Costs in Your Sector</a:t>
            </a:r>
          </a:p>
        </p:txBody>
      </p:sp>
    </p:spTree>
    <p:extLst>
      <p:ext uri="{BB962C8B-B14F-4D97-AF65-F5344CB8AC3E}">
        <p14:creationId xmlns:p14="http://schemas.microsoft.com/office/powerpoint/2010/main" val="15976157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DE12-2A85-E0ED-7701-D7C98546706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97B7DD9-3BD6-195A-4171-D64CE830DD65}"/>
              </a:ext>
            </a:extLst>
          </p:cNvPr>
          <p:cNvSpPr>
            <a:spLocks noGrp="1"/>
          </p:cNvSpPr>
          <p:nvPr>
            <p:ph type="subTitle" idx="4"/>
          </p:nvPr>
        </p:nvSpPr>
        <p:spPr/>
        <p:txBody>
          <a:bodyPr/>
          <a:lstStyle/>
          <a:p>
            <a:endParaRPr lang="en-GB"/>
          </a:p>
        </p:txBody>
      </p:sp>
      <p:sp>
        <p:nvSpPr>
          <p:cNvPr id="7" name="Rectangle 6">
            <a:extLst>
              <a:ext uri="{FF2B5EF4-FFF2-40B4-BE49-F238E27FC236}">
                <a16:creationId xmlns:a16="http://schemas.microsoft.com/office/drawing/2014/main" id="{9A691D4D-0F64-1B4E-EB52-EB8F46684898}"/>
              </a:ext>
            </a:extLst>
          </p:cNvPr>
          <p:cNvSpPr/>
          <p:nvPr/>
        </p:nvSpPr>
        <p:spPr>
          <a:xfrm>
            <a:off x="0" y="0"/>
            <a:ext cx="12192000"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5" name="Picture 4" descr="A diagram of a graph and a red arrow&#10;&#10;Description automatically generated">
            <a:extLst>
              <a:ext uri="{FF2B5EF4-FFF2-40B4-BE49-F238E27FC236}">
                <a16:creationId xmlns:a16="http://schemas.microsoft.com/office/drawing/2014/main" id="{91F9A48C-C9E5-3635-1C47-ADEBD789D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131" y="136574"/>
            <a:ext cx="9862105" cy="6584852"/>
          </a:xfrm>
          <a:prstGeom prst="rect">
            <a:avLst/>
          </a:prstGeom>
        </p:spPr>
      </p:pic>
      <p:sp>
        <p:nvSpPr>
          <p:cNvPr id="6" name="TextBox 5">
            <a:extLst>
              <a:ext uri="{FF2B5EF4-FFF2-40B4-BE49-F238E27FC236}">
                <a16:creationId xmlns:a16="http://schemas.microsoft.com/office/drawing/2014/main" id="{8A5B38E0-3956-64A1-139F-97E1F2F2CFC8}"/>
              </a:ext>
            </a:extLst>
          </p:cNvPr>
          <p:cNvSpPr txBox="1"/>
          <p:nvPr/>
        </p:nvSpPr>
        <p:spPr>
          <a:xfrm>
            <a:off x="533400" y="1538441"/>
            <a:ext cx="3886200" cy="1446550"/>
          </a:xfrm>
          <a:prstGeom prst="rect">
            <a:avLst/>
          </a:prstGeom>
          <a:noFill/>
        </p:spPr>
        <p:txBody>
          <a:bodyPr wrap="square" rtlCol="0">
            <a:spAutoFit/>
          </a:bodyPr>
          <a:lstStyle/>
          <a:p>
            <a:r>
              <a:rPr lang="en-GB" sz="4400" b="1" dirty="0">
                <a:solidFill>
                  <a:schemeClr val="accent3"/>
                </a:solidFill>
              </a:rPr>
              <a:t>40% increase in energy costs</a:t>
            </a:r>
          </a:p>
        </p:txBody>
      </p:sp>
      <p:pic>
        <p:nvPicPr>
          <p:cNvPr id="8" name="Picture 7">
            <a:extLst>
              <a:ext uri="{FF2B5EF4-FFF2-40B4-BE49-F238E27FC236}">
                <a16:creationId xmlns:a16="http://schemas.microsoft.com/office/drawing/2014/main" id="{90C04A69-EF3E-5937-FDE7-B2A3662B2B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
        <p:nvSpPr>
          <p:cNvPr id="9" name="Title 1">
            <a:extLst>
              <a:ext uri="{FF2B5EF4-FFF2-40B4-BE49-F238E27FC236}">
                <a16:creationId xmlns:a16="http://schemas.microsoft.com/office/drawing/2014/main" id="{F71D2808-25AA-D5F7-E349-E389570D8F1C}"/>
              </a:ext>
            </a:extLst>
          </p:cNvPr>
          <p:cNvSpPr txBox="1">
            <a:spLocks/>
          </p:cNvSpPr>
          <p:nvPr/>
        </p:nvSpPr>
        <p:spPr>
          <a:xfrm>
            <a:off x="762000" y="321714"/>
            <a:ext cx="7938013" cy="443198"/>
          </a:xfrm>
          <a:prstGeom prst="rect">
            <a:avLst/>
          </a:prstGeom>
        </p:spPr>
        <p:txBody>
          <a:bodyPr vert="horz" wrap="square" lIns="0" tIns="0" rIns="0" bIns="0" rtlCol="0" anchor="ctr">
            <a:spAutoFit/>
          </a:bodyPr>
          <a:lstStyle>
            <a:lvl1pPr algn="l" defTabSz="829178" rtl="0" eaLnBrk="1" latinLnBrk="0" hangingPunct="1">
              <a:lnSpc>
                <a:spcPct val="90000"/>
              </a:lnSpc>
              <a:spcBef>
                <a:spcPct val="0"/>
              </a:spcBef>
              <a:buNone/>
              <a:defRPr sz="3200" b="1" i="0" kern="1200">
                <a:solidFill>
                  <a:schemeClr val="tx2"/>
                </a:solidFill>
                <a:latin typeface="Roboto" panose="02000000000000000000" pitchFamily="2" charset="0"/>
                <a:ea typeface="Roboto" panose="02000000000000000000" pitchFamily="2" charset="0"/>
                <a:cs typeface="+mj-cs"/>
              </a:defRPr>
            </a:lvl1pPr>
          </a:lstStyle>
          <a:p>
            <a:r>
              <a:rPr lang="en-US" b="0" dirty="0">
                <a:solidFill>
                  <a:schemeClr val="tx1">
                    <a:lumMod val="65000"/>
                    <a:lumOff val="35000"/>
                  </a:schemeClr>
                </a:solidFill>
              </a:rPr>
              <a:t>The Rise in Costs in Your Sector</a:t>
            </a:r>
          </a:p>
        </p:txBody>
      </p:sp>
    </p:spTree>
    <p:extLst>
      <p:ext uri="{BB962C8B-B14F-4D97-AF65-F5344CB8AC3E}">
        <p14:creationId xmlns:p14="http://schemas.microsoft.com/office/powerpoint/2010/main" val="39750414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9560A0-5594-7DEC-8F4A-7317D758905E}"/>
              </a:ext>
            </a:extLst>
          </p:cNvPr>
          <p:cNvSpPr/>
          <p:nvPr/>
        </p:nvSpPr>
        <p:spPr>
          <a:xfrm>
            <a:off x="0" y="0"/>
            <a:ext cx="12192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5" name="Picture 4" descr="A couple of people holding a wrench and gears&#10;&#10;Description automatically generated">
            <a:extLst>
              <a:ext uri="{FF2B5EF4-FFF2-40B4-BE49-F238E27FC236}">
                <a16:creationId xmlns:a16="http://schemas.microsoft.com/office/drawing/2014/main" id="{A9287B99-1F70-FFA5-4756-0088F9757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45" y="381000"/>
            <a:ext cx="6567055" cy="6019800"/>
          </a:xfrm>
          <a:prstGeom prst="rect">
            <a:avLst/>
          </a:prstGeom>
        </p:spPr>
      </p:pic>
      <p:sp>
        <p:nvSpPr>
          <p:cNvPr id="7" name="TextBox 6">
            <a:extLst>
              <a:ext uri="{FF2B5EF4-FFF2-40B4-BE49-F238E27FC236}">
                <a16:creationId xmlns:a16="http://schemas.microsoft.com/office/drawing/2014/main" id="{F38CE8CE-486B-C5F3-48AC-D8202E6457E1}"/>
              </a:ext>
            </a:extLst>
          </p:cNvPr>
          <p:cNvSpPr txBox="1"/>
          <p:nvPr/>
        </p:nvSpPr>
        <p:spPr>
          <a:xfrm>
            <a:off x="609600" y="1066800"/>
            <a:ext cx="4648200" cy="2554545"/>
          </a:xfrm>
          <a:prstGeom prst="rect">
            <a:avLst/>
          </a:prstGeom>
          <a:noFill/>
        </p:spPr>
        <p:txBody>
          <a:bodyPr wrap="square" rtlCol="0">
            <a:spAutoFit/>
          </a:bodyPr>
          <a:lstStyle/>
          <a:p>
            <a:r>
              <a:rPr lang="en-GB" sz="3200" b="1" dirty="0">
                <a:solidFill>
                  <a:schemeClr val="accent3"/>
                </a:solidFill>
              </a:rPr>
              <a:t>More than a </a:t>
            </a:r>
          </a:p>
          <a:p>
            <a:r>
              <a:rPr lang="en-GB" sz="3200" b="1" dirty="0">
                <a:solidFill>
                  <a:schemeClr val="accent3"/>
                </a:solidFill>
              </a:rPr>
              <a:t>10% increase in </a:t>
            </a:r>
          </a:p>
          <a:p>
            <a:r>
              <a:rPr lang="en-GB" sz="3200" b="1" dirty="0">
                <a:solidFill>
                  <a:schemeClr val="accent3"/>
                </a:solidFill>
              </a:rPr>
              <a:t>repairs and maintenance, cleaning, security and insurance costs </a:t>
            </a:r>
          </a:p>
        </p:txBody>
      </p:sp>
      <p:pic>
        <p:nvPicPr>
          <p:cNvPr id="3" name="Picture 2">
            <a:extLst>
              <a:ext uri="{FF2B5EF4-FFF2-40B4-BE49-F238E27FC236}">
                <a16:creationId xmlns:a16="http://schemas.microsoft.com/office/drawing/2014/main" id="{7DDFFDED-615C-2C19-7027-88E5ED61B9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
        <p:nvSpPr>
          <p:cNvPr id="4" name="Title 1">
            <a:extLst>
              <a:ext uri="{FF2B5EF4-FFF2-40B4-BE49-F238E27FC236}">
                <a16:creationId xmlns:a16="http://schemas.microsoft.com/office/drawing/2014/main" id="{159D8ABF-431A-7F9D-8154-BFDD864EF500}"/>
              </a:ext>
            </a:extLst>
          </p:cNvPr>
          <p:cNvSpPr>
            <a:spLocks noGrp="1"/>
          </p:cNvSpPr>
          <p:nvPr>
            <p:ph type="ctrTitle"/>
          </p:nvPr>
        </p:nvSpPr>
        <p:spPr>
          <a:xfrm>
            <a:off x="762000" y="321714"/>
            <a:ext cx="7938013" cy="443198"/>
          </a:xfrm>
        </p:spPr>
        <p:txBody>
          <a:bodyPr/>
          <a:lstStyle/>
          <a:p>
            <a:r>
              <a:rPr lang="en-US" b="0" dirty="0">
                <a:solidFill>
                  <a:schemeClr val="tx1">
                    <a:lumMod val="65000"/>
                    <a:lumOff val="35000"/>
                  </a:schemeClr>
                </a:solidFill>
              </a:rPr>
              <a:t>The Rise in Costs</a:t>
            </a:r>
          </a:p>
        </p:txBody>
      </p:sp>
    </p:spTree>
    <p:extLst>
      <p:ext uri="{BB962C8B-B14F-4D97-AF65-F5344CB8AC3E}">
        <p14:creationId xmlns:p14="http://schemas.microsoft.com/office/powerpoint/2010/main" val="18771706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5C47-4A42-1FE8-FC33-91216780D950}"/>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71A9BA68-A77D-6C0D-DB05-B9667C8E0B30}"/>
              </a:ext>
            </a:extLst>
          </p:cNvPr>
          <p:cNvSpPr>
            <a:spLocks noGrp="1"/>
          </p:cNvSpPr>
          <p:nvPr>
            <p:ph type="ctrTitle"/>
          </p:nvPr>
        </p:nvSpPr>
        <p:spPr>
          <a:xfrm>
            <a:off x="1450147" y="457200"/>
            <a:ext cx="5479719" cy="604994"/>
          </a:xfrm>
        </p:spPr>
        <p:txBody>
          <a:bodyPr vert="horz" lIns="91440" tIns="45720" rIns="91440" bIns="45720" rtlCol="0" anchor="b">
            <a:normAutofit/>
          </a:bodyPr>
          <a:lstStyle/>
          <a:p>
            <a:pPr defTabSz="914400"/>
            <a:r>
              <a:rPr lang="en-US" b="0" dirty="0">
                <a:solidFill>
                  <a:schemeClr val="tx1">
                    <a:lumMod val="65000"/>
                    <a:lumOff val="35000"/>
                  </a:schemeClr>
                </a:solidFill>
              </a:rPr>
              <a:t>What do other sectors do?</a:t>
            </a:r>
          </a:p>
        </p:txBody>
      </p:sp>
      <p:sp>
        <p:nvSpPr>
          <p:cNvPr id="2" name="Subtitle 2">
            <a:extLst>
              <a:ext uri="{FF2B5EF4-FFF2-40B4-BE49-F238E27FC236}">
                <a16:creationId xmlns:a16="http://schemas.microsoft.com/office/drawing/2014/main" id="{E4E918B1-2E5B-6669-52EA-9C26CBABFC07}"/>
              </a:ext>
            </a:extLst>
          </p:cNvPr>
          <p:cNvSpPr txBox="1">
            <a:spLocks/>
          </p:cNvSpPr>
          <p:nvPr/>
        </p:nvSpPr>
        <p:spPr>
          <a:xfrm>
            <a:off x="990600" y="1447800"/>
            <a:ext cx="6096000" cy="3447832"/>
          </a:xfrm>
          <a:prstGeom prst="rect">
            <a:avLst/>
          </a:prstGeom>
        </p:spPr>
        <p:txBody>
          <a:bodyPr vert="horz" lIns="91440" tIns="45720" rIns="91440" bIns="45720" rtlCol="0" anchor="t">
            <a:normAutofit/>
          </a:bodyPr>
          <a:lstStyle>
            <a:lvl1pPr marL="2286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90000"/>
              </a:lnSpc>
              <a:buFont typeface="Arial" panose="020B0604020202020204" pitchFamily="34" charset="0"/>
              <a:buChar char="•"/>
            </a:pPr>
            <a:endParaRPr lang="en-US" sz="2000" dirty="0">
              <a:solidFill>
                <a:schemeClr val="tx1"/>
              </a:solidFill>
              <a:latin typeface="+mn-lt"/>
              <a:ea typeface="+mn-ea"/>
            </a:endParaRPr>
          </a:p>
          <a:p>
            <a:pPr>
              <a:lnSpc>
                <a:spcPct val="90000"/>
              </a:lnSpc>
              <a:buFont typeface="Arial" panose="020B0604020202020204" pitchFamily="34" charset="0"/>
              <a:buChar char="•"/>
            </a:pPr>
            <a:r>
              <a:rPr lang="en-US" sz="2000" dirty="0">
                <a:solidFill>
                  <a:schemeClr val="tx1"/>
                </a:solidFill>
                <a:cs typeface="Roboto" panose="02000000000000000000" pitchFamily="2" charset="0"/>
              </a:rPr>
              <a:t>Implement financial modelling.</a:t>
            </a:r>
          </a:p>
          <a:p>
            <a:pPr>
              <a:lnSpc>
                <a:spcPct val="90000"/>
              </a:lnSpc>
              <a:buFont typeface="Arial" panose="020B0604020202020204" pitchFamily="34" charset="0"/>
              <a:buChar char="•"/>
            </a:pPr>
            <a:r>
              <a:rPr lang="en-US" sz="2000" dirty="0">
                <a:solidFill>
                  <a:schemeClr val="tx1"/>
                </a:solidFill>
                <a:cs typeface="Roboto" panose="02000000000000000000" pitchFamily="2" charset="0"/>
              </a:rPr>
              <a:t>Visibility of the individual service costs.</a:t>
            </a:r>
          </a:p>
          <a:p>
            <a:pPr>
              <a:lnSpc>
                <a:spcPct val="90000"/>
              </a:lnSpc>
              <a:buFont typeface="Arial" panose="020B0604020202020204" pitchFamily="34" charset="0"/>
              <a:buChar char="•"/>
            </a:pPr>
            <a:r>
              <a:rPr lang="en-US" sz="2000" dirty="0">
                <a:solidFill>
                  <a:schemeClr val="tx1"/>
                </a:solidFill>
                <a:cs typeface="Roboto" panose="02000000000000000000" pitchFamily="2" charset="0"/>
              </a:rPr>
              <a:t>Re-align costs to real market value.</a:t>
            </a:r>
          </a:p>
          <a:p>
            <a:pPr>
              <a:lnSpc>
                <a:spcPct val="90000"/>
              </a:lnSpc>
              <a:buFont typeface="Arial" panose="020B0604020202020204" pitchFamily="34" charset="0"/>
              <a:buChar char="•"/>
            </a:pPr>
            <a:r>
              <a:rPr lang="en-US" sz="2000" dirty="0">
                <a:solidFill>
                  <a:schemeClr val="tx1"/>
                </a:solidFill>
                <a:cs typeface="Roboto" panose="02000000000000000000" pitchFamily="2" charset="0"/>
              </a:rPr>
              <a:t>Challenge the cost of tendering or possible outsourcing.</a:t>
            </a:r>
          </a:p>
          <a:p>
            <a:pPr>
              <a:lnSpc>
                <a:spcPct val="90000"/>
              </a:lnSpc>
              <a:buFont typeface="Arial" panose="020B0604020202020204" pitchFamily="34" charset="0"/>
              <a:buChar char="•"/>
            </a:pPr>
            <a:r>
              <a:rPr lang="en-US" sz="2000" dirty="0">
                <a:solidFill>
                  <a:schemeClr val="tx1"/>
                </a:solidFill>
                <a:cs typeface="Roboto" panose="02000000000000000000" pitchFamily="2" charset="0"/>
              </a:rPr>
              <a:t>Improve management information (MI) </a:t>
            </a:r>
          </a:p>
          <a:p>
            <a:pPr>
              <a:lnSpc>
                <a:spcPct val="90000"/>
              </a:lnSpc>
              <a:buFont typeface="Arial" panose="020B0604020202020204" pitchFamily="34" charset="0"/>
              <a:buChar char="•"/>
            </a:pPr>
            <a:r>
              <a:rPr lang="en-US" sz="2000" dirty="0">
                <a:solidFill>
                  <a:schemeClr val="tx1"/>
                </a:solidFill>
                <a:cs typeface="Roboto" panose="02000000000000000000" pitchFamily="2" charset="0"/>
              </a:rPr>
              <a:t>Ensure that the service arrangements meet the needs.</a:t>
            </a:r>
          </a:p>
          <a:p>
            <a:pPr marL="0">
              <a:lnSpc>
                <a:spcPct val="90000"/>
              </a:lnSpc>
              <a:buFont typeface="Arial" panose="020B0604020202020204" pitchFamily="34" charset="0"/>
              <a:buChar char="•"/>
            </a:pPr>
            <a:endParaRPr lang="en-US" sz="2000" dirty="0">
              <a:solidFill>
                <a:schemeClr val="tx1"/>
              </a:solidFill>
              <a:latin typeface="+mn-lt"/>
              <a:ea typeface="+mn-ea"/>
            </a:endParaRP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2000" b="0" i="0" u="none" strike="noStrike" cap="none" spc="0" normalizeH="0" baseline="0" noProof="0" dirty="0">
              <a:ln>
                <a:noFill/>
              </a:ln>
              <a:solidFill>
                <a:schemeClr val="tx1"/>
              </a:solidFill>
              <a:effectLst/>
              <a:uLnTx/>
              <a:uFillTx/>
              <a:latin typeface="+mn-lt"/>
              <a:ea typeface="+mn-ea"/>
            </a:endParaRPr>
          </a:p>
          <a:p>
            <a:pPr marL="171450">
              <a:lnSpc>
                <a:spcPct val="90000"/>
              </a:lnSpc>
              <a:buFont typeface="Arial" panose="020B0604020202020204" pitchFamily="34" charset="0"/>
              <a:buChar char="•"/>
            </a:pPr>
            <a:endParaRPr lang="en-US" sz="2000" dirty="0">
              <a:solidFill>
                <a:schemeClr val="tx1"/>
              </a:solidFill>
              <a:latin typeface="+mn-lt"/>
              <a:ea typeface="+mn-ea"/>
            </a:endParaRPr>
          </a:p>
          <a:p>
            <a:pPr>
              <a:lnSpc>
                <a:spcPct val="90000"/>
              </a:lnSpc>
              <a:buFont typeface="Arial" panose="020B0604020202020204" pitchFamily="34" charset="0"/>
              <a:buChar char="•"/>
            </a:pPr>
            <a:endParaRPr lang="en-US" sz="2000" dirty="0">
              <a:solidFill>
                <a:schemeClr val="tx1"/>
              </a:solidFill>
              <a:latin typeface="+mn-lt"/>
              <a:ea typeface="+mn-ea"/>
            </a:endParaRPr>
          </a:p>
        </p:txBody>
      </p:sp>
      <p:pic>
        <p:nvPicPr>
          <p:cNvPr id="2050" name="Picture 2" descr="9,923 Business Sector Stock Photos - Free &amp; Royalty-Free Stock Photos from  Dreamstime">
            <a:extLst>
              <a:ext uri="{FF2B5EF4-FFF2-40B4-BE49-F238E27FC236}">
                <a16:creationId xmlns:a16="http://schemas.microsoft.com/office/drawing/2014/main" id="{1619D42A-920B-91EC-53A4-B09B2340D4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39" r="7161" b="-1"/>
          <a:stretch/>
        </p:blipFill>
        <p:spPr bwMode="auto">
          <a:xfrm>
            <a:off x="7270812" y="10"/>
            <a:ext cx="4921187"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62" name="Group 2061">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063" name="Rectangle 2062">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A81E677-D818-73CE-C5C5-BC86D36E0B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spTree>
    <p:extLst>
      <p:ext uri="{BB962C8B-B14F-4D97-AF65-F5344CB8AC3E}">
        <p14:creationId xmlns:p14="http://schemas.microsoft.com/office/powerpoint/2010/main" val="20240767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D90E-7665-0150-5B87-ED770755FF5F}"/>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39183F7-4ED3-A96A-C0C3-527E8319C1CC}"/>
              </a:ext>
            </a:extLst>
          </p:cNvPr>
          <p:cNvSpPr>
            <a:spLocks noGrp="1"/>
          </p:cNvSpPr>
          <p:nvPr>
            <p:ph type="ctrTitle"/>
          </p:nvPr>
        </p:nvSpPr>
        <p:spPr>
          <a:xfrm>
            <a:off x="1752601" y="540000"/>
            <a:ext cx="5638800" cy="443198"/>
          </a:xfrm>
        </p:spPr>
        <p:txBody>
          <a:bodyPr/>
          <a:lstStyle/>
          <a:p>
            <a:r>
              <a:rPr lang="en-GB" b="0" dirty="0">
                <a:solidFill>
                  <a:schemeClr val="tx1">
                    <a:lumMod val="65000"/>
                    <a:lumOff val="35000"/>
                  </a:schemeClr>
                </a:solidFill>
              </a:rPr>
              <a:t>Demonstration</a:t>
            </a:r>
          </a:p>
        </p:txBody>
      </p:sp>
      <p:pic>
        <p:nvPicPr>
          <p:cNvPr id="3" name="Picture 2">
            <a:extLst>
              <a:ext uri="{FF2B5EF4-FFF2-40B4-BE49-F238E27FC236}">
                <a16:creationId xmlns:a16="http://schemas.microsoft.com/office/drawing/2014/main" id="{3E62F8D0-B90B-B28E-1117-E95015B24F8C}"/>
              </a:ext>
            </a:extLst>
          </p:cNvPr>
          <p:cNvPicPr>
            <a:picLocks noChangeAspect="1"/>
          </p:cNvPicPr>
          <p:nvPr/>
        </p:nvPicPr>
        <p:blipFill>
          <a:blip r:embed="rId3"/>
          <a:stretch>
            <a:fillRect/>
          </a:stretch>
        </p:blipFill>
        <p:spPr>
          <a:xfrm>
            <a:off x="1295400" y="1219200"/>
            <a:ext cx="9677401" cy="5101909"/>
          </a:xfrm>
          <a:prstGeom prst="rect">
            <a:avLst/>
          </a:prstGeom>
        </p:spPr>
      </p:pic>
    </p:spTree>
    <p:extLst>
      <p:ext uri="{BB962C8B-B14F-4D97-AF65-F5344CB8AC3E}">
        <p14:creationId xmlns:p14="http://schemas.microsoft.com/office/powerpoint/2010/main" val="17887158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D90E-7665-0150-5B87-ED770755FF5F}"/>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39183F7-4ED3-A96A-C0C3-527E8319C1CC}"/>
              </a:ext>
            </a:extLst>
          </p:cNvPr>
          <p:cNvSpPr>
            <a:spLocks noGrp="1"/>
          </p:cNvSpPr>
          <p:nvPr>
            <p:ph type="ctrTitle"/>
          </p:nvPr>
        </p:nvSpPr>
        <p:spPr>
          <a:xfrm>
            <a:off x="1752601" y="540000"/>
            <a:ext cx="5638800" cy="443198"/>
          </a:xfrm>
        </p:spPr>
        <p:txBody>
          <a:bodyPr/>
          <a:lstStyle/>
          <a:p>
            <a:r>
              <a:rPr lang="en-GB" b="0" dirty="0">
                <a:solidFill>
                  <a:schemeClr val="tx1">
                    <a:lumMod val="65000"/>
                    <a:lumOff val="35000"/>
                  </a:schemeClr>
                </a:solidFill>
              </a:rPr>
              <a:t>Demonstration</a:t>
            </a:r>
          </a:p>
        </p:txBody>
      </p:sp>
      <p:pic>
        <p:nvPicPr>
          <p:cNvPr id="3" name="Picture 2">
            <a:extLst>
              <a:ext uri="{FF2B5EF4-FFF2-40B4-BE49-F238E27FC236}">
                <a16:creationId xmlns:a16="http://schemas.microsoft.com/office/drawing/2014/main" id="{6F496190-7558-D1F6-3769-2B45CEB2FCDD}"/>
              </a:ext>
            </a:extLst>
          </p:cNvPr>
          <p:cNvPicPr>
            <a:picLocks noChangeAspect="1"/>
          </p:cNvPicPr>
          <p:nvPr/>
        </p:nvPicPr>
        <p:blipFill>
          <a:blip r:embed="rId3"/>
          <a:stretch>
            <a:fillRect/>
          </a:stretch>
        </p:blipFill>
        <p:spPr>
          <a:xfrm>
            <a:off x="1295400" y="1295400"/>
            <a:ext cx="9855345" cy="5029200"/>
          </a:xfrm>
          <a:prstGeom prst="rect">
            <a:avLst/>
          </a:prstGeom>
        </p:spPr>
      </p:pic>
    </p:spTree>
    <p:extLst>
      <p:ext uri="{BB962C8B-B14F-4D97-AF65-F5344CB8AC3E}">
        <p14:creationId xmlns:p14="http://schemas.microsoft.com/office/powerpoint/2010/main" val="2623383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74C5-2EF7-687B-2F44-25BB6B64FED8}"/>
              </a:ext>
            </a:extLst>
          </p:cNvPr>
          <p:cNvSpPr>
            <a:spLocks noGrp="1"/>
          </p:cNvSpPr>
          <p:nvPr>
            <p:ph type="ctrTitle"/>
          </p:nvPr>
        </p:nvSpPr>
        <p:spPr/>
        <p:txBody>
          <a:bodyPr/>
          <a:lstStyle/>
          <a:p>
            <a:r>
              <a:rPr lang="en-US" b="0" dirty="0"/>
              <a:t>Welcome and Introduction by Tom</a:t>
            </a:r>
          </a:p>
        </p:txBody>
      </p:sp>
      <p:sp>
        <p:nvSpPr>
          <p:cNvPr id="3" name="Subtitle 2">
            <a:extLst>
              <a:ext uri="{FF2B5EF4-FFF2-40B4-BE49-F238E27FC236}">
                <a16:creationId xmlns:a16="http://schemas.microsoft.com/office/drawing/2014/main" id="{1D66457C-2DEB-D1AC-7619-93556FEE8BC6}"/>
              </a:ext>
            </a:extLst>
          </p:cNvPr>
          <p:cNvSpPr>
            <a:spLocks noGrp="1"/>
          </p:cNvSpPr>
          <p:nvPr>
            <p:ph type="subTitle" idx="4"/>
          </p:nvPr>
        </p:nvSpPr>
        <p:spPr>
          <a:xfrm>
            <a:off x="1752600" y="2362200"/>
            <a:ext cx="9483986" cy="1359346"/>
          </a:xfrm>
        </p:spPr>
        <p:txBody>
          <a:bodyPr/>
          <a:lstStyle/>
          <a:p>
            <a:r>
              <a:rPr lang="en-US" dirty="0"/>
              <a:t> John Brownless – Joint Managing Director Litmus</a:t>
            </a:r>
            <a:r>
              <a:rPr lang="en-US" dirty="0">
                <a:solidFill>
                  <a:srgbClr val="92D050"/>
                </a:solidFill>
              </a:rPr>
              <a:t>FM</a:t>
            </a:r>
          </a:p>
          <a:p>
            <a:pPr marL="0" indent="0">
              <a:buNone/>
            </a:pPr>
            <a:endParaRPr lang="en-US" dirty="0">
              <a:solidFill>
                <a:srgbClr val="92D050"/>
              </a:solidFill>
            </a:endParaRPr>
          </a:p>
          <a:p>
            <a:r>
              <a:rPr lang="en-US" dirty="0"/>
              <a:t> Working with Tom and his Team at AUB</a:t>
            </a:r>
          </a:p>
          <a:p>
            <a:pPr marL="0" indent="0">
              <a:buNone/>
            </a:pPr>
            <a:endParaRPr lang="en-US" dirty="0"/>
          </a:p>
          <a:p>
            <a:r>
              <a:rPr lang="en-US" dirty="0"/>
              <a:t> New Partnership at AUDE</a:t>
            </a:r>
          </a:p>
        </p:txBody>
      </p:sp>
    </p:spTree>
    <p:extLst>
      <p:ext uri="{BB962C8B-B14F-4D97-AF65-F5344CB8AC3E}">
        <p14:creationId xmlns:p14="http://schemas.microsoft.com/office/powerpoint/2010/main" val="24255302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0D90E-7665-0150-5B87-ED770755FF5F}"/>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339183F7-4ED3-A96A-C0C3-527E8319C1CC}"/>
              </a:ext>
            </a:extLst>
          </p:cNvPr>
          <p:cNvSpPr>
            <a:spLocks noGrp="1"/>
          </p:cNvSpPr>
          <p:nvPr>
            <p:ph type="ctrTitle"/>
          </p:nvPr>
        </p:nvSpPr>
        <p:spPr>
          <a:xfrm>
            <a:off x="1752601" y="540000"/>
            <a:ext cx="5638800" cy="443198"/>
          </a:xfrm>
        </p:spPr>
        <p:txBody>
          <a:bodyPr/>
          <a:lstStyle/>
          <a:p>
            <a:r>
              <a:rPr lang="en-GB" b="0" dirty="0">
                <a:solidFill>
                  <a:schemeClr val="tx1">
                    <a:lumMod val="65000"/>
                    <a:lumOff val="35000"/>
                  </a:schemeClr>
                </a:solidFill>
              </a:rPr>
              <a:t>Demonstration</a:t>
            </a:r>
          </a:p>
        </p:txBody>
      </p:sp>
      <p:pic>
        <p:nvPicPr>
          <p:cNvPr id="2" name="Picture 1">
            <a:extLst>
              <a:ext uri="{FF2B5EF4-FFF2-40B4-BE49-F238E27FC236}">
                <a16:creationId xmlns:a16="http://schemas.microsoft.com/office/drawing/2014/main" id="{2C1FFC7A-02E3-AE05-9DFB-968EE6FE02A7}"/>
              </a:ext>
            </a:extLst>
          </p:cNvPr>
          <p:cNvPicPr>
            <a:picLocks noChangeAspect="1"/>
          </p:cNvPicPr>
          <p:nvPr/>
        </p:nvPicPr>
        <p:blipFill>
          <a:blip r:embed="rId3"/>
          <a:stretch>
            <a:fillRect/>
          </a:stretch>
        </p:blipFill>
        <p:spPr>
          <a:xfrm>
            <a:off x="1162050" y="1295400"/>
            <a:ext cx="9867899" cy="5004826"/>
          </a:xfrm>
          <a:prstGeom prst="rect">
            <a:avLst/>
          </a:prstGeom>
        </p:spPr>
      </p:pic>
    </p:spTree>
    <p:extLst>
      <p:ext uri="{BB962C8B-B14F-4D97-AF65-F5344CB8AC3E}">
        <p14:creationId xmlns:p14="http://schemas.microsoft.com/office/powerpoint/2010/main" val="42077069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6C10-48A3-FD89-413B-E9E158E51C1F}"/>
              </a:ext>
            </a:extLst>
          </p:cNvPr>
          <p:cNvSpPr>
            <a:spLocks noGrp="1"/>
          </p:cNvSpPr>
          <p:nvPr>
            <p:ph type="ctrTitle"/>
          </p:nvPr>
        </p:nvSpPr>
        <p:spPr>
          <a:xfrm>
            <a:off x="1752600" y="595400"/>
            <a:ext cx="7942367" cy="332399"/>
          </a:xfrm>
        </p:spPr>
        <p:txBody>
          <a:bodyPr/>
          <a:lstStyle/>
          <a:p>
            <a:r>
              <a:rPr lang="en-GB" sz="2400" b="0" dirty="0">
                <a:solidFill>
                  <a:schemeClr val="tx1">
                    <a:lumMod val="65000"/>
                    <a:lumOff val="35000"/>
                  </a:schemeClr>
                </a:solidFill>
              </a:rPr>
              <a:t>The Great Resignation Will Change Future Workers</a:t>
            </a:r>
            <a:endParaRPr lang="en-US" b="0" dirty="0"/>
          </a:p>
        </p:txBody>
      </p:sp>
      <p:sp>
        <p:nvSpPr>
          <p:cNvPr id="5" name="TextBox 4">
            <a:extLst>
              <a:ext uri="{FF2B5EF4-FFF2-40B4-BE49-F238E27FC236}">
                <a16:creationId xmlns:a16="http://schemas.microsoft.com/office/drawing/2014/main" id="{58070F74-78A8-3F8D-8B41-6A48B4F149FE}"/>
              </a:ext>
            </a:extLst>
          </p:cNvPr>
          <p:cNvSpPr txBox="1"/>
          <p:nvPr/>
        </p:nvSpPr>
        <p:spPr>
          <a:xfrm>
            <a:off x="533400" y="2991416"/>
            <a:ext cx="3581400" cy="2246769"/>
          </a:xfrm>
          <a:prstGeom prst="rect">
            <a:avLst/>
          </a:prstGeom>
          <a:noFill/>
        </p:spPr>
        <p:txBody>
          <a:bodyPr wrap="square">
            <a:spAutoFit/>
          </a:bodyPr>
          <a:lstStyle/>
          <a:p>
            <a:pPr algn="l" fontAlgn="base"/>
            <a:r>
              <a:rPr lang="en-GB" sz="1400" dirty="0">
                <a:solidFill>
                  <a:srgbClr val="000000"/>
                </a:solidFill>
                <a:latin typeface="Verdana"/>
              </a:rPr>
              <a:t>The male-to-female ratio in facilities management careers in the UK is approximately 66% to 34%, according to a survey conducted by the </a:t>
            </a:r>
            <a:r>
              <a:rPr lang="en-GB" sz="1400" dirty="0">
                <a:solidFill>
                  <a:srgbClr val="000000"/>
                </a:solidFill>
                <a:latin typeface="Verdana"/>
                <a:hlinkClick r:id="rId3">
                  <a:extLst>
                    <a:ext uri="{A12FA001-AC4F-418D-AE19-62706E023703}">
                      <ahyp:hlinkClr xmlns:ahyp="http://schemas.microsoft.com/office/drawing/2018/hyperlinkcolor" val="tx"/>
                    </a:ext>
                  </a:extLst>
                </a:hlinkClick>
              </a:rPr>
              <a:t>Institute of Workplace and Facilities Management</a:t>
            </a:r>
            <a:r>
              <a:rPr lang="en-GB" sz="1400" dirty="0">
                <a:solidFill>
                  <a:srgbClr val="000000"/>
                </a:solidFill>
                <a:latin typeface="Verdana"/>
              </a:rPr>
              <a:t> (WIFM). The good news is that those numbers are going in the right direction compared to the previous year’s 68% to 32% ratio.</a:t>
            </a:r>
          </a:p>
        </p:txBody>
      </p:sp>
      <p:pic>
        <p:nvPicPr>
          <p:cNvPr id="1026" name="Picture 2" descr="2 X Underground Mind The Gap Warning Self Adhesive Sticker Security Business">
            <a:extLst>
              <a:ext uri="{FF2B5EF4-FFF2-40B4-BE49-F238E27FC236}">
                <a16:creationId xmlns:a16="http://schemas.microsoft.com/office/drawing/2014/main" id="{211A86E8-EA0D-AA64-443D-06246555B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52400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007C31-1483-C097-16CC-6D041136C2F5}"/>
              </a:ext>
            </a:extLst>
          </p:cNvPr>
          <p:cNvPicPr>
            <a:picLocks noChangeAspect="1"/>
          </p:cNvPicPr>
          <p:nvPr/>
        </p:nvPicPr>
        <p:blipFill>
          <a:blip r:embed="rId5"/>
          <a:stretch>
            <a:fillRect/>
          </a:stretch>
        </p:blipFill>
        <p:spPr>
          <a:xfrm>
            <a:off x="5105400" y="1534491"/>
            <a:ext cx="1700805" cy="1208709"/>
          </a:xfrm>
          <a:prstGeom prst="rect">
            <a:avLst/>
          </a:prstGeom>
        </p:spPr>
      </p:pic>
      <p:sp>
        <p:nvSpPr>
          <p:cNvPr id="8" name="TextBox 7">
            <a:extLst>
              <a:ext uri="{FF2B5EF4-FFF2-40B4-BE49-F238E27FC236}">
                <a16:creationId xmlns:a16="http://schemas.microsoft.com/office/drawing/2014/main" id="{7DB6B49D-BF20-C8A6-89D6-247C2295B788}"/>
              </a:ext>
            </a:extLst>
          </p:cNvPr>
          <p:cNvSpPr txBox="1"/>
          <p:nvPr/>
        </p:nvSpPr>
        <p:spPr>
          <a:xfrm>
            <a:off x="4495800" y="2993630"/>
            <a:ext cx="3333752" cy="954107"/>
          </a:xfrm>
          <a:prstGeom prst="rect">
            <a:avLst/>
          </a:prstGeom>
          <a:noFill/>
        </p:spPr>
        <p:txBody>
          <a:bodyPr wrap="square">
            <a:spAutoFit/>
          </a:bodyPr>
          <a:lstStyle/>
          <a:p>
            <a:r>
              <a:rPr lang="en-GB" sz="1400" dirty="0">
                <a:solidFill>
                  <a:srgbClr val="000000"/>
                </a:solidFill>
                <a:latin typeface="Verdana"/>
              </a:rPr>
              <a:t>How can Facility Management Enhance Employee and Student Wellbeing and Increase Productivity?</a:t>
            </a:r>
            <a:endParaRPr lang="en-US" sz="1400" dirty="0">
              <a:solidFill>
                <a:srgbClr val="000000"/>
              </a:solidFill>
              <a:latin typeface="Verdana"/>
            </a:endParaRPr>
          </a:p>
        </p:txBody>
      </p:sp>
      <p:sp>
        <p:nvSpPr>
          <p:cNvPr id="10" name="TextBox 9">
            <a:extLst>
              <a:ext uri="{FF2B5EF4-FFF2-40B4-BE49-F238E27FC236}">
                <a16:creationId xmlns:a16="http://schemas.microsoft.com/office/drawing/2014/main" id="{63D1A2C8-5AEA-77ED-DBD7-35804BDF0AFA}"/>
              </a:ext>
            </a:extLst>
          </p:cNvPr>
          <p:cNvSpPr txBox="1"/>
          <p:nvPr/>
        </p:nvSpPr>
        <p:spPr>
          <a:xfrm>
            <a:off x="7980467" y="2991416"/>
            <a:ext cx="3429000" cy="2031325"/>
          </a:xfrm>
          <a:prstGeom prst="rect">
            <a:avLst/>
          </a:prstGeom>
          <a:noFill/>
        </p:spPr>
        <p:txBody>
          <a:bodyPr wrap="square">
            <a:spAutoFit/>
          </a:bodyPr>
          <a:lstStyle/>
          <a:p>
            <a:r>
              <a:rPr lang="en-GB" sz="1400" dirty="0">
                <a:solidFill>
                  <a:srgbClr val="000000"/>
                </a:solidFill>
                <a:latin typeface="Verdana"/>
              </a:rPr>
              <a:t>Just like many other industries, FM is grappling with a big issue, there just aren't enough skilled workers to go around. According to a recent RICS UK Facilities Management Survey, as of Q4 2023, some 65% of FM services were having a tough time finding the right people for the job.</a:t>
            </a:r>
            <a:endParaRPr lang="en-US" sz="1400" dirty="0">
              <a:solidFill>
                <a:srgbClr val="000000"/>
              </a:solidFill>
              <a:latin typeface="Verdana"/>
            </a:endParaRPr>
          </a:p>
        </p:txBody>
      </p:sp>
      <p:pic>
        <p:nvPicPr>
          <p:cNvPr id="1028" name="Picture 4" descr="Why Is There a Workforce Shortage and How Can Employers Overcome It? | GEP">
            <a:extLst>
              <a:ext uri="{FF2B5EF4-FFF2-40B4-BE49-F238E27FC236}">
                <a16:creationId xmlns:a16="http://schemas.microsoft.com/office/drawing/2014/main" id="{F0358143-4F66-7069-4A7D-9B3024327E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6452" y="1494126"/>
            <a:ext cx="1917030" cy="127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821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A5F8-CCCB-D13B-2744-61D664E1637C}"/>
              </a:ext>
            </a:extLst>
          </p:cNvPr>
          <p:cNvSpPr>
            <a:spLocks noGrp="1"/>
          </p:cNvSpPr>
          <p:nvPr>
            <p:ph type="ctrTitle"/>
          </p:nvPr>
        </p:nvSpPr>
        <p:spPr>
          <a:xfrm>
            <a:off x="1752600" y="595399"/>
            <a:ext cx="7942367" cy="332399"/>
          </a:xfrm>
        </p:spPr>
        <p:txBody>
          <a:bodyPr/>
          <a:lstStyle/>
          <a:p>
            <a:r>
              <a:rPr lang="en-US" sz="2400" b="0" dirty="0">
                <a:solidFill>
                  <a:schemeClr val="tx1">
                    <a:lumMod val="65000"/>
                    <a:lumOff val="35000"/>
                  </a:schemeClr>
                </a:solidFill>
              </a:rPr>
              <a:t>Equality, Diversity and Inclusion</a:t>
            </a:r>
          </a:p>
        </p:txBody>
      </p:sp>
      <p:pic>
        <p:nvPicPr>
          <p:cNvPr id="6" name="Picture 5">
            <a:extLst>
              <a:ext uri="{FF2B5EF4-FFF2-40B4-BE49-F238E27FC236}">
                <a16:creationId xmlns:a16="http://schemas.microsoft.com/office/drawing/2014/main" id="{866C7954-1061-5543-EEA2-F1DEB67AF1DF}"/>
              </a:ext>
            </a:extLst>
          </p:cNvPr>
          <p:cNvPicPr>
            <a:picLocks noChangeAspect="1"/>
          </p:cNvPicPr>
          <p:nvPr/>
        </p:nvPicPr>
        <p:blipFill>
          <a:blip r:embed="rId3"/>
          <a:stretch>
            <a:fillRect/>
          </a:stretch>
        </p:blipFill>
        <p:spPr>
          <a:xfrm>
            <a:off x="685800" y="2057400"/>
            <a:ext cx="3366364" cy="2590800"/>
          </a:xfrm>
          <a:prstGeom prst="rect">
            <a:avLst/>
          </a:prstGeom>
        </p:spPr>
      </p:pic>
      <p:sp>
        <p:nvSpPr>
          <p:cNvPr id="3" name="Subtitle 2">
            <a:extLst>
              <a:ext uri="{FF2B5EF4-FFF2-40B4-BE49-F238E27FC236}">
                <a16:creationId xmlns:a16="http://schemas.microsoft.com/office/drawing/2014/main" id="{B7657DDF-D13C-5D97-98E1-1C7CA02EFFED}"/>
              </a:ext>
            </a:extLst>
          </p:cNvPr>
          <p:cNvSpPr>
            <a:spLocks noGrp="1"/>
          </p:cNvSpPr>
          <p:nvPr>
            <p:ph type="subTitle" idx="4"/>
          </p:nvPr>
        </p:nvSpPr>
        <p:spPr/>
        <p:txBody>
          <a:bodyPr/>
          <a:lstStyle/>
          <a:p>
            <a:r>
              <a:rPr lang="en-US" dirty="0"/>
              <a:t>Information from the survey my management in IWFM</a:t>
            </a:r>
          </a:p>
        </p:txBody>
      </p:sp>
      <p:sp>
        <p:nvSpPr>
          <p:cNvPr id="5" name="TextBox 4">
            <a:extLst>
              <a:ext uri="{FF2B5EF4-FFF2-40B4-BE49-F238E27FC236}">
                <a16:creationId xmlns:a16="http://schemas.microsoft.com/office/drawing/2014/main" id="{8D347E5A-3896-1F5C-CF6E-912748915156}"/>
              </a:ext>
            </a:extLst>
          </p:cNvPr>
          <p:cNvSpPr txBox="1"/>
          <p:nvPr/>
        </p:nvSpPr>
        <p:spPr>
          <a:xfrm>
            <a:off x="304800" y="6477000"/>
            <a:ext cx="6781800" cy="276999"/>
          </a:xfrm>
          <a:prstGeom prst="rect">
            <a:avLst/>
          </a:prstGeom>
          <a:noFill/>
        </p:spPr>
        <p:txBody>
          <a:bodyPr wrap="square">
            <a:spAutoFit/>
          </a:bodyPr>
          <a:lstStyle/>
          <a:p>
            <a:r>
              <a:rPr lang="en-GB" sz="1200" dirty="0">
                <a:effectLst/>
                <a:latin typeface="Helvetica" pitchFamily="2" charset="0"/>
              </a:rPr>
              <a:t>Source: IWFM, EDI Governance and Leadership Survey Results 2023</a:t>
            </a:r>
          </a:p>
        </p:txBody>
      </p:sp>
      <p:pic>
        <p:nvPicPr>
          <p:cNvPr id="7" name="Picture 6">
            <a:extLst>
              <a:ext uri="{FF2B5EF4-FFF2-40B4-BE49-F238E27FC236}">
                <a16:creationId xmlns:a16="http://schemas.microsoft.com/office/drawing/2014/main" id="{857A8B6F-D0EC-9974-01CE-95A450825E75}"/>
              </a:ext>
            </a:extLst>
          </p:cNvPr>
          <p:cNvPicPr>
            <a:picLocks noChangeAspect="1"/>
          </p:cNvPicPr>
          <p:nvPr/>
        </p:nvPicPr>
        <p:blipFill>
          <a:blip r:embed="rId4"/>
          <a:stretch>
            <a:fillRect/>
          </a:stretch>
        </p:blipFill>
        <p:spPr>
          <a:xfrm>
            <a:off x="4190998" y="2057400"/>
            <a:ext cx="3593317" cy="2590800"/>
          </a:xfrm>
          <a:prstGeom prst="rect">
            <a:avLst/>
          </a:prstGeom>
        </p:spPr>
      </p:pic>
      <p:pic>
        <p:nvPicPr>
          <p:cNvPr id="8" name="Picture 7">
            <a:extLst>
              <a:ext uri="{FF2B5EF4-FFF2-40B4-BE49-F238E27FC236}">
                <a16:creationId xmlns:a16="http://schemas.microsoft.com/office/drawing/2014/main" id="{E2DCEFBC-8432-43D3-BFAD-CD4ED672094F}"/>
              </a:ext>
            </a:extLst>
          </p:cNvPr>
          <p:cNvPicPr>
            <a:picLocks noChangeAspect="1"/>
          </p:cNvPicPr>
          <p:nvPr/>
        </p:nvPicPr>
        <p:blipFill>
          <a:blip r:embed="rId5"/>
          <a:stretch>
            <a:fillRect/>
          </a:stretch>
        </p:blipFill>
        <p:spPr>
          <a:xfrm>
            <a:off x="7923149" y="2057400"/>
            <a:ext cx="3593317" cy="2590800"/>
          </a:xfrm>
          <a:prstGeom prst="rect">
            <a:avLst/>
          </a:prstGeom>
        </p:spPr>
      </p:pic>
    </p:spTree>
    <p:extLst>
      <p:ext uri="{BB962C8B-B14F-4D97-AF65-F5344CB8AC3E}">
        <p14:creationId xmlns:p14="http://schemas.microsoft.com/office/powerpoint/2010/main" val="3356931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02443D7-8056-31E2-5D53-FC65182A2E5E}"/>
              </a:ext>
            </a:extLst>
          </p:cNvPr>
          <p:cNvSpPr>
            <a:spLocks noGrp="1"/>
          </p:cNvSpPr>
          <p:nvPr>
            <p:ph type="ctrTitle"/>
          </p:nvPr>
        </p:nvSpPr>
        <p:spPr>
          <a:xfrm>
            <a:off x="1436292" y="457200"/>
            <a:ext cx="5479719" cy="604994"/>
          </a:xfrm>
        </p:spPr>
        <p:txBody>
          <a:bodyPr vert="horz" lIns="91440" tIns="45720" rIns="91440" bIns="45720" rtlCol="0" anchor="b">
            <a:normAutofit/>
          </a:bodyPr>
          <a:lstStyle/>
          <a:p>
            <a:pPr defTabSz="914400"/>
            <a:r>
              <a:rPr lang="en-US" b="0" dirty="0">
                <a:solidFill>
                  <a:schemeClr val="tx1"/>
                </a:solidFill>
                <a:cs typeface="Roboto" panose="02000000000000000000" pitchFamily="2" charset="0"/>
              </a:rPr>
              <a:t>What Can We Do Together…</a:t>
            </a:r>
          </a:p>
        </p:txBody>
      </p:sp>
      <p:sp>
        <p:nvSpPr>
          <p:cNvPr id="5" name="Subtitle 2">
            <a:extLst>
              <a:ext uri="{FF2B5EF4-FFF2-40B4-BE49-F238E27FC236}">
                <a16:creationId xmlns:a16="http://schemas.microsoft.com/office/drawing/2014/main" id="{19AEDF62-5D5E-A587-71E2-3CB7E7AA98BB}"/>
              </a:ext>
            </a:extLst>
          </p:cNvPr>
          <p:cNvSpPr txBox="1">
            <a:spLocks/>
          </p:cNvSpPr>
          <p:nvPr/>
        </p:nvSpPr>
        <p:spPr>
          <a:xfrm>
            <a:off x="1089659" y="1104900"/>
            <a:ext cx="5479719" cy="4648200"/>
          </a:xfrm>
          <a:prstGeom prst="rect">
            <a:avLst/>
          </a:prstGeom>
        </p:spPr>
        <p:txBody>
          <a:bodyPr vert="horz" lIns="91440" tIns="45720" rIns="91440" bIns="45720" rtlCol="0" anchor="t">
            <a:normAutofit/>
          </a:bodyPr>
          <a:lstStyle>
            <a:lvl1pPr marL="2286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endParaRPr lang="en-US" sz="1700" i="1" dirty="0">
              <a:solidFill>
                <a:schemeClr val="tx1"/>
              </a:solidFill>
              <a:cs typeface="Roboto" panose="02000000000000000000" pitchFamily="2" charset="0"/>
            </a:endParaRPr>
          </a:p>
          <a:p>
            <a:pPr>
              <a:lnSpc>
                <a:spcPct val="90000"/>
              </a:lnSpc>
              <a:buFont typeface="Arial" panose="020B0604020202020204" pitchFamily="34" charset="0"/>
              <a:buChar char="•"/>
            </a:pPr>
            <a:r>
              <a:rPr lang="en-US" sz="1500" dirty="0">
                <a:solidFill>
                  <a:srgbClr val="000000"/>
                </a:solidFill>
                <a:latin typeface="Verdana"/>
                <a:ea typeface="+mn-ea"/>
              </a:rPr>
              <a:t>Thought Leadership -Working with AUDE, we take a snapshot of the last EMR Digital and provide measurements against these using the Litmus Benchmarks. </a:t>
            </a:r>
          </a:p>
          <a:p>
            <a:pPr>
              <a:lnSpc>
                <a:spcPct val="90000"/>
              </a:lnSpc>
              <a:buFont typeface="Arial" panose="020B0604020202020204" pitchFamily="34" charset="0"/>
              <a:buChar char="•"/>
            </a:pPr>
            <a:endParaRPr lang="en-US" sz="1700" dirty="0">
              <a:solidFill>
                <a:schemeClr val="tx1"/>
              </a:solidFill>
              <a:cs typeface="Roboto" panose="02000000000000000000" pitchFamily="2" charset="0"/>
            </a:endParaRPr>
          </a:p>
          <a:p>
            <a:pPr lvl="4">
              <a:lnSpc>
                <a:spcPct val="90000"/>
              </a:lnSpc>
              <a:buFont typeface="Arial" panose="020B0604020202020204" pitchFamily="34" charset="0"/>
              <a:buChar char="•"/>
            </a:pPr>
            <a:r>
              <a:rPr lang="en-US" sz="1500" dirty="0">
                <a:solidFill>
                  <a:srgbClr val="000000"/>
                </a:solidFill>
                <a:latin typeface="Verdana"/>
                <a:ea typeface="+mn-ea"/>
              </a:rPr>
              <a:t>Working with Bryan on benchmarking cleaning across the sectors with a more granular approach.</a:t>
            </a:r>
          </a:p>
          <a:p>
            <a:pPr marL="0" indent="0">
              <a:lnSpc>
                <a:spcPct val="90000"/>
              </a:lnSpc>
              <a:buNone/>
            </a:pPr>
            <a:endParaRPr lang="en-US" sz="1700" dirty="0">
              <a:solidFill>
                <a:schemeClr val="tx1"/>
              </a:solidFill>
              <a:cs typeface="Roboto" panose="02000000000000000000" pitchFamily="2" charset="0"/>
            </a:endParaRPr>
          </a:p>
          <a:p>
            <a:pPr>
              <a:lnSpc>
                <a:spcPct val="90000"/>
              </a:lnSpc>
              <a:buFont typeface="Arial" panose="020B0604020202020204" pitchFamily="34" charset="0"/>
              <a:buChar char="•"/>
            </a:pPr>
            <a:r>
              <a:rPr lang="en-US" sz="1500" dirty="0">
                <a:solidFill>
                  <a:srgbClr val="000000"/>
                </a:solidFill>
                <a:latin typeface="Verdana"/>
                <a:ea typeface="+mn-ea"/>
              </a:rPr>
              <a:t>We are here to assist your estate team in reviewing any service line. By benchmarking your service against our metrics, we can provide you with a recommendation that will significantly enhance the value you deliver.</a:t>
            </a:r>
          </a:p>
          <a:p>
            <a:pPr>
              <a:lnSpc>
                <a:spcPct val="90000"/>
              </a:lnSpc>
              <a:buFont typeface="Arial" panose="020B0604020202020204" pitchFamily="34" charset="0"/>
              <a:buChar char="•"/>
            </a:pPr>
            <a:r>
              <a:rPr lang="en-US" sz="1500" dirty="0">
                <a:solidFill>
                  <a:srgbClr val="000000"/>
                </a:solidFill>
                <a:latin typeface="Verdana"/>
                <a:ea typeface="+mn-ea"/>
              </a:rPr>
              <a:t>Joining more Regional AUDE Directors Meetings and special interest groups.</a:t>
            </a:r>
          </a:p>
          <a:p>
            <a:pPr marL="0" indent="0">
              <a:lnSpc>
                <a:spcPct val="90000"/>
              </a:lnSpc>
              <a:buNone/>
            </a:pPr>
            <a:endParaRPr lang="en-US" sz="1700" dirty="0">
              <a:solidFill>
                <a:schemeClr val="tx1"/>
              </a:solidFill>
              <a:latin typeface="+mn-lt"/>
              <a:ea typeface="+mn-ea"/>
            </a:endParaRPr>
          </a:p>
        </p:txBody>
      </p:sp>
      <p:pic>
        <p:nvPicPr>
          <p:cNvPr id="8" name="Picture 7">
            <a:extLst>
              <a:ext uri="{FF2B5EF4-FFF2-40B4-BE49-F238E27FC236}">
                <a16:creationId xmlns:a16="http://schemas.microsoft.com/office/drawing/2014/main" id="{9937336D-B782-2D16-9577-0224D16C041B}"/>
              </a:ext>
            </a:extLst>
          </p:cNvPr>
          <p:cNvPicPr>
            <a:picLocks noChangeAspect="1"/>
          </p:cNvPicPr>
          <p:nvPr/>
        </p:nvPicPr>
        <p:blipFill rotWithShape="1">
          <a:blip r:embed="rId3"/>
          <a:srcRect l="32776" r="9817" b="-1"/>
          <a:stretch/>
        </p:blipFill>
        <p:spPr>
          <a:xfrm>
            <a:off x="7270812" y="10"/>
            <a:ext cx="4921187" cy="6857990"/>
          </a:xfrm>
          <a:prstGeom prst="rect">
            <a:avLst/>
          </a:prstGeom>
        </p:spPr>
      </p:pic>
      <p:grpSp>
        <p:nvGrpSpPr>
          <p:cNvPr id="12" name="Group 11">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3" name="Rectangle 12">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76571B5-A152-E98B-4411-9CD83E642E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pic>
        <p:nvPicPr>
          <p:cNvPr id="3074" name="Picture 2" descr="We Need Your Help Images – Browse 1,372 Stock Photos, Vectors, and Video |  Adobe Stock">
            <a:extLst>
              <a:ext uri="{FF2B5EF4-FFF2-40B4-BE49-F238E27FC236}">
                <a16:creationId xmlns:a16="http://schemas.microsoft.com/office/drawing/2014/main" id="{5C4A3AC9-EBAE-AF6F-8678-BE7210B31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590800"/>
            <a:ext cx="1752599" cy="119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556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9D824DBB-3711-9B5C-1902-CC161E9FF00A}"/>
              </a:ext>
            </a:extLst>
          </p:cNvPr>
          <p:cNvSpPr txBox="1">
            <a:spLocks/>
          </p:cNvSpPr>
          <p:nvPr/>
        </p:nvSpPr>
        <p:spPr>
          <a:xfrm>
            <a:off x="1752601" y="1234169"/>
            <a:ext cx="9906001" cy="469616"/>
          </a:xfrm>
          <a:prstGeom prst="rect">
            <a:avLst/>
          </a:prstGeom>
        </p:spPr>
        <p:txBody>
          <a:bodyPr vert="horz" wrap="square" lIns="0" tIns="0" rIns="0" bIns="0" rtlCol="0">
            <a:spAutoFit/>
          </a:bodyPr>
          <a:lstStyle>
            <a:lvl1pPr marL="2286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GB" sz="1600" dirty="0">
                <a:solidFill>
                  <a:schemeClr val="tx1">
                    <a:lumMod val="65000"/>
                    <a:lumOff val="35000"/>
                  </a:schemeClr>
                </a:solidFill>
              </a:rPr>
              <a:t>We are delighted to join AUDE as your new Business Partner.</a:t>
            </a:r>
          </a:p>
          <a:p>
            <a:pPr marL="0" indent="0">
              <a:lnSpc>
                <a:spcPct val="130000"/>
              </a:lnSpc>
              <a:spcBef>
                <a:spcPts val="600"/>
              </a:spcBef>
              <a:spcAft>
                <a:spcPts val="600"/>
              </a:spcAft>
              <a:buClr>
                <a:schemeClr val="accent2"/>
              </a:buClr>
              <a:buSzPct val="90000"/>
              <a:buNone/>
            </a:pPr>
            <a:endParaRPr lang="en-GB" sz="1100" b="1" i="1" dirty="0">
              <a:solidFill>
                <a:srgbClr val="5EAF33"/>
              </a:solidFill>
            </a:endParaRPr>
          </a:p>
        </p:txBody>
      </p:sp>
      <p:sp>
        <p:nvSpPr>
          <p:cNvPr id="8" name="Title 3">
            <a:extLst>
              <a:ext uri="{FF2B5EF4-FFF2-40B4-BE49-F238E27FC236}">
                <a16:creationId xmlns:a16="http://schemas.microsoft.com/office/drawing/2014/main" id="{D3495FFA-BB20-FAFC-BFDC-4471EDB1F8EC}"/>
              </a:ext>
            </a:extLst>
          </p:cNvPr>
          <p:cNvSpPr>
            <a:spLocks noGrp="1"/>
          </p:cNvSpPr>
          <p:nvPr>
            <p:ph type="ctrTitle"/>
          </p:nvPr>
        </p:nvSpPr>
        <p:spPr>
          <a:xfrm>
            <a:off x="1752600" y="540000"/>
            <a:ext cx="7315199" cy="443198"/>
          </a:xfrm>
        </p:spPr>
        <p:txBody>
          <a:bodyPr/>
          <a:lstStyle/>
          <a:p>
            <a:r>
              <a:rPr lang="en-GB" b="0" dirty="0">
                <a:solidFill>
                  <a:schemeClr val="tx1">
                    <a:lumMod val="65000"/>
                    <a:lumOff val="35000"/>
                  </a:schemeClr>
                </a:solidFill>
              </a:rPr>
              <a:t>About Litmus</a:t>
            </a:r>
            <a:r>
              <a:rPr lang="en-GB" b="0" dirty="0">
                <a:solidFill>
                  <a:srgbClr val="92D050"/>
                </a:solidFill>
              </a:rPr>
              <a:t>FM</a:t>
            </a:r>
          </a:p>
        </p:txBody>
      </p:sp>
      <p:sp>
        <p:nvSpPr>
          <p:cNvPr id="2" name="Subtitle 2">
            <a:extLst>
              <a:ext uri="{FF2B5EF4-FFF2-40B4-BE49-F238E27FC236}">
                <a16:creationId xmlns:a16="http://schemas.microsoft.com/office/drawing/2014/main" id="{93A9966B-6D2F-6E9F-33AF-A700A99F8731}"/>
              </a:ext>
            </a:extLst>
          </p:cNvPr>
          <p:cNvSpPr txBox="1">
            <a:spLocks/>
          </p:cNvSpPr>
          <p:nvPr/>
        </p:nvSpPr>
        <p:spPr>
          <a:xfrm>
            <a:off x="838200" y="1524000"/>
            <a:ext cx="11125200" cy="393569"/>
          </a:xfrm>
          <a:prstGeom prst="rect">
            <a:avLst/>
          </a:prstGeom>
        </p:spPr>
        <p:txBody>
          <a:bodyPr vert="horz" wrap="square" lIns="0" tIns="0" rIns="0" bIns="0" rtlCol="0">
            <a:spAutoFit/>
          </a:bodyPr>
          <a:lstStyle>
            <a:lvl1pPr marL="2286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ts val="1500"/>
              </a:lnSpc>
              <a:spcBef>
                <a:spcPts val="1000"/>
              </a:spcBef>
              <a:buClr>
                <a:schemeClr val="accent1"/>
              </a:buClr>
              <a:buFont typeface=".Lucida Grande UI Regular"/>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GB" sz="1800" dirty="0">
                <a:effectLst/>
                <a:cs typeface="Roboto" panose="02000000000000000000" pitchFamily="2" charset="0"/>
              </a:rPr>
            </a:br>
            <a:r>
              <a:rPr lang="en-GB" sz="1800" b="1" i="1" dirty="0">
                <a:solidFill>
                  <a:srgbClr val="5EAF33"/>
                </a:solidFill>
                <a:cs typeface="Roboto" panose="02000000000000000000" pitchFamily="2" charset="0"/>
              </a:rPr>
              <a:t>Our Business Solutions…</a:t>
            </a:r>
            <a:endParaRPr lang="en-GB" sz="1800" dirty="0">
              <a:solidFill>
                <a:schemeClr val="tx1">
                  <a:lumMod val="65000"/>
                  <a:lumOff val="35000"/>
                </a:schemeClr>
              </a:solidFill>
              <a:cs typeface="Roboto" panose="02000000000000000000" pitchFamily="2" charset="0"/>
            </a:endParaRPr>
          </a:p>
        </p:txBody>
      </p:sp>
      <p:cxnSp>
        <p:nvCxnSpPr>
          <p:cNvPr id="6" name="Straight Connector 5">
            <a:extLst>
              <a:ext uri="{FF2B5EF4-FFF2-40B4-BE49-F238E27FC236}">
                <a16:creationId xmlns:a16="http://schemas.microsoft.com/office/drawing/2014/main" id="{07B57EDF-EC7B-3697-EB13-F77643D5EFAE}"/>
              </a:ext>
            </a:extLst>
          </p:cNvPr>
          <p:cNvCxnSpPr>
            <a:cxnSpLocks/>
          </p:cNvCxnSpPr>
          <p:nvPr/>
        </p:nvCxnSpPr>
        <p:spPr>
          <a:xfrm>
            <a:off x="838200" y="1600200"/>
            <a:ext cx="1059656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7E59689-70E8-C01B-6D24-40578AAD9D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858" y="2914609"/>
            <a:ext cx="2447700" cy="1177867"/>
          </a:xfrm>
          <a:prstGeom prst="rect">
            <a:avLst/>
          </a:prstGeom>
        </p:spPr>
      </p:pic>
      <p:sp>
        <p:nvSpPr>
          <p:cNvPr id="4" name="TextBox 3">
            <a:extLst>
              <a:ext uri="{FF2B5EF4-FFF2-40B4-BE49-F238E27FC236}">
                <a16:creationId xmlns:a16="http://schemas.microsoft.com/office/drawing/2014/main" id="{B1FBBB66-B640-E11E-FA43-89A583B5EC30}"/>
              </a:ext>
            </a:extLst>
          </p:cNvPr>
          <p:cNvSpPr txBox="1"/>
          <p:nvPr/>
        </p:nvSpPr>
        <p:spPr>
          <a:xfrm>
            <a:off x="563858" y="4094467"/>
            <a:ext cx="2454062" cy="2308324"/>
          </a:xfrm>
          <a:prstGeom prst="rect">
            <a:avLst/>
          </a:prstGeom>
          <a:solidFill>
            <a:schemeClr val="bg1">
              <a:lumMod val="85000"/>
            </a:schemeClr>
          </a:solidFill>
        </p:spPr>
        <p:txBody>
          <a:bodyPr wrap="square" rtlCol="0">
            <a:spAutoFit/>
          </a:bodyPr>
          <a:lstStyle/>
          <a:p>
            <a:pPr algn="ctr"/>
            <a:r>
              <a:rPr lang="en-US" sz="1200" b="1" dirty="0"/>
              <a:t>We do this by:</a:t>
            </a:r>
            <a:endParaRPr lang="en-US" sz="1200" dirty="0"/>
          </a:p>
          <a:p>
            <a:pPr marL="12700" algn="ctr">
              <a:lnSpc>
                <a:spcPct val="100000"/>
              </a:lnSpc>
              <a:spcBef>
                <a:spcPts val="700"/>
              </a:spcBef>
            </a:pPr>
            <a:r>
              <a:rPr lang="en-GB" sz="1200" dirty="0"/>
              <a:t>Completion of Asset Register</a:t>
            </a:r>
          </a:p>
          <a:p>
            <a:pPr marL="12700" algn="ctr">
              <a:lnSpc>
                <a:spcPct val="100000"/>
              </a:lnSpc>
              <a:spcBef>
                <a:spcPts val="705"/>
              </a:spcBef>
            </a:pPr>
            <a:r>
              <a:rPr lang="en-GB" sz="1200" dirty="0"/>
              <a:t>Provision of Lifecycle modelling and Planning resource</a:t>
            </a:r>
          </a:p>
          <a:p>
            <a:pPr marL="12700" algn="ctr">
              <a:lnSpc>
                <a:spcPct val="100000"/>
              </a:lnSpc>
              <a:spcBef>
                <a:spcPts val="705"/>
              </a:spcBef>
            </a:pPr>
            <a:r>
              <a:rPr lang="en-GB" sz="1200" dirty="0"/>
              <a:t>Instigate a cloud-based Asset Survey and Management System</a:t>
            </a:r>
          </a:p>
          <a:p>
            <a:pPr marL="12700" algn="ctr">
              <a:lnSpc>
                <a:spcPct val="100000"/>
              </a:lnSpc>
              <a:spcBef>
                <a:spcPts val="705"/>
              </a:spcBef>
            </a:pPr>
            <a:r>
              <a:rPr lang="en-GB" sz="1200" dirty="0"/>
              <a:t>Recommendations on remedial works</a:t>
            </a:r>
          </a:p>
          <a:p>
            <a:pPr marL="12700" algn="ctr">
              <a:spcBef>
                <a:spcPts val="705"/>
              </a:spcBef>
            </a:pPr>
            <a:r>
              <a:rPr lang="en-GB" sz="1200" dirty="0"/>
              <a:t>Statutory Compliance </a:t>
            </a:r>
            <a:endParaRPr lang="en-GB" sz="800" dirty="0"/>
          </a:p>
          <a:p>
            <a:pPr marL="12700" algn="ctr">
              <a:spcBef>
                <a:spcPts val="705"/>
              </a:spcBef>
            </a:pPr>
            <a:endParaRPr lang="en-GB" sz="100" dirty="0"/>
          </a:p>
        </p:txBody>
      </p:sp>
      <p:sp>
        <p:nvSpPr>
          <p:cNvPr id="7" name="TextBox 6">
            <a:extLst>
              <a:ext uri="{FF2B5EF4-FFF2-40B4-BE49-F238E27FC236}">
                <a16:creationId xmlns:a16="http://schemas.microsoft.com/office/drawing/2014/main" id="{DEF99988-136A-2F88-7EBF-8CEE86C58460}"/>
              </a:ext>
            </a:extLst>
          </p:cNvPr>
          <p:cNvSpPr txBox="1"/>
          <p:nvPr/>
        </p:nvSpPr>
        <p:spPr>
          <a:xfrm>
            <a:off x="553646" y="2147541"/>
            <a:ext cx="2464274" cy="800219"/>
          </a:xfrm>
          <a:prstGeom prst="rect">
            <a:avLst/>
          </a:prstGeom>
          <a:solidFill>
            <a:schemeClr val="bg1">
              <a:lumMod val="85000"/>
            </a:schemeClr>
          </a:solidFill>
        </p:spPr>
        <p:txBody>
          <a:bodyPr wrap="square" rtlCol="0">
            <a:spAutoFit/>
          </a:bodyPr>
          <a:lstStyle/>
          <a:p>
            <a:pPr algn="ctr"/>
            <a:r>
              <a:rPr lang="en-US" sz="1400" b="1" dirty="0"/>
              <a:t>Building Optimisation</a:t>
            </a:r>
            <a:endParaRPr lang="en-US" sz="1200" dirty="0"/>
          </a:p>
          <a:p>
            <a:pPr algn="ctr"/>
            <a:r>
              <a:rPr lang="en-US" sz="1200" dirty="0"/>
              <a:t>Asset Management, Life-Cycle Management and Compliance</a:t>
            </a:r>
          </a:p>
          <a:p>
            <a:pPr algn="ctr"/>
            <a:endParaRPr lang="en-US" sz="800" dirty="0"/>
          </a:p>
        </p:txBody>
      </p:sp>
      <p:pic>
        <p:nvPicPr>
          <p:cNvPr id="9" name="Picture 8">
            <a:extLst>
              <a:ext uri="{FF2B5EF4-FFF2-40B4-BE49-F238E27FC236}">
                <a16:creationId xmlns:a16="http://schemas.microsoft.com/office/drawing/2014/main" id="{ACD66325-E916-98E6-1CD9-8351194DE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78438" y="3003008"/>
            <a:ext cx="2574574" cy="1091459"/>
          </a:xfrm>
          <a:prstGeom prst="rect">
            <a:avLst/>
          </a:prstGeom>
        </p:spPr>
      </p:pic>
      <p:sp>
        <p:nvSpPr>
          <p:cNvPr id="10" name="TextBox 9">
            <a:extLst>
              <a:ext uri="{FF2B5EF4-FFF2-40B4-BE49-F238E27FC236}">
                <a16:creationId xmlns:a16="http://schemas.microsoft.com/office/drawing/2014/main" id="{A9195D01-62F3-D002-13C4-1584D415D8CE}"/>
              </a:ext>
            </a:extLst>
          </p:cNvPr>
          <p:cNvSpPr txBox="1"/>
          <p:nvPr/>
        </p:nvSpPr>
        <p:spPr>
          <a:xfrm>
            <a:off x="3169141" y="4071578"/>
            <a:ext cx="2583871" cy="2372444"/>
          </a:xfrm>
          <a:prstGeom prst="rect">
            <a:avLst/>
          </a:prstGeom>
          <a:solidFill>
            <a:schemeClr val="bg1">
              <a:lumMod val="85000"/>
            </a:schemeClr>
          </a:solidFill>
        </p:spPr>
        <p:txBody>
          <a:bodyPr wrap="square" rtlCol="0">
            <a:spAutoFit/>
          </a:bodyPr>
          <a:lstStyle/>
          <a:p>
            <a:pPr algn="ctr"/>
            <a:r>
              <a:rPr lang="en-US" sz="1200" b="1" dirty="0"/>
              <a:t>We do this by:</a:t>
            </a:r>
            <a:endParaRPr lang="en-US" sz="1200" dirty="0"/>
          </a:p>
          <a:p>
            <a:pPr marL="192405" marR="62865" indent="-180340" algn="ctr">
              <a:spcBef>
                <a:spcPts val="280"/>
              </a:spcBef>
            </a:pPr>
            <a:r>
              <a:rPr lang="en-GB" sz="1200" dirty="0"/>
              <a:t>Creating a new (Target Operating Model): to enable the application of a corporate FM strategy or vision. It is a high-level representation of how a company can be best organised to efficiently and effectively deliver and execute the organisation’s strategy</a:t>
            </a:r>
          </a:p>
          <a:p>
            <a:pPr marL="12700" algn="ctr">
              <a:spcBef>
                <a:spcPts val="705"/>
              </a:spcBef>
            </a:pPr>
            <a:r>
              <a:rPr lang="en-GB" sz="1200" dirty="0"/>
              <a:t>Team Skills Review Benchmarking</a:t>
            </a:r>
          </a:p>
          <a:p>
            <a:pPr marL="12700" algn="ctr">
              <a:spcBef>
                <a:spcPts val="705"/>
              </a:spcBef>
            </a:pPr>
            <a:endParaRPr lang="en-GB" sz="100" dirty="0"/>
          </a:p>
        </p:txBody>
      </p:sp>
      <p:sp>
        <p:nvSpPr>
          <p:cNvPr id="11" name="TextBox 10">
            <a:extLst>
              <a:ext uri="{FF2B5EF4-FFF2-40B4-BE49-F238E27FC236}">
                <a16:creationId xmlns:a16="http://schemas.microsoft.com/office/drawing/2014/main" id="{2CBD7103-324E-907E-BB6B-FE1546065811}"/>
              </a:ext>
            </a:extLst>
          </p:cNvPr>
          <p:cNvSpPr txBox="1"/>
          <p:nvPr/>
        </p:nvSpPr>
        <p:spPr>
          <a:xfrm>
            <a:off x="3173371" y="2133600"/>
            <a:ext cx="2569040" cy="861774"/>
          </a:xfrm>
          <a:prstGeom prst="rect">
            <a:avLst/>
          </a:prstGeom>
          <a:solidFill>
            <a:schemeClr val="bg1">
              <a:lumMod val="85000"/>
            </a:schemeClr>
          </a:solidFill>
        </p:spPr>
        <p:txBody>
          <a:bodyPr wrap="square" rtlCol="0">
            <a:spAutoFit/>
          </a:bodyPr>
          <a:lstStyle/>
          <a:p>
            <a:pPr algn="ctr"/>
            <a:r>
              <a:rPr lang="en-US" sz="1400" b="1" dirty="0"/>
              <a:t>Consultancy</a:t>
            </a:r>
          </a:p>
          <a:p>
            <a:pPr algn="ctr"/>
            <a:endParaRPr lang="en-US" sz="1200" dirty="0"/>
          </a:p>
          <a:p>
            <a:pPr algn="ctr"/>
            <a:r>
              <a:rPr lang="en-US" sz="1200" dirty="0"/>
              <a:t>TOM, Benchmarking, Audit, Reviews and Procurement</a:t>
            </a:r>
          </a:p>
        </p:txBody>
      </p:sp>
      <p:pic>
        <p:nvPicPr>
          <p:cNvPr id="12" name="Picture 11">
            <a:extLst>
              <a:ext uri="{FF2B5EF4-FFF2-40B4-BE49-F238E27FC236}">
                <a16:creationId xmlns:a16="http://schemas.microsoft.com/office/drawing/2014/main" id="{FDD715BF-2BEB-ED40-1865-BE65B57517D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27734" y="2993043"/>
            <a:ext cx="2743199" cy="1112923"/>
          </a:xfrm>
          <a:prstGeom prst="rect">
            <a:avLst/>
          </a:prstGeom>
        </p:spPr>
      </p:pic>
      <p:sp>
        <p:nvSpPr>
          <p:cNvPr id="13" name="TextBox 12">
            <a:extLst>
              <a:ext uri="{FF2B5EF4-FFF2-40B4-BE49-F238E27FC236}">
                <a16:creationId xmlns:a16="http://schemas.microsoft.com/office/drawing/2014/main" id="{084146C9-68AB-1987-C45D-87FDF89E29E8}"/>
              </a:ext>
            </a:extLst>
          </p:cNvPr>
          <p:cNvSpPr txBox="1"/>
          <p:nvPr/>
        </p:nvSpPr>
        <p:spPr>
          <a:xfrm>
            <a:off x="5935483" y="4111661"/>
            <a:ext cx="2743199" cy="2308324"/>
          </a:xfrm>
          <a:prstGeom prst="rect">
            <a:avLst/>
          </a:prstGeom>
          <a:solidFill>
            <a:schemeClr val="bg1">
              <a:lumMod val="85000"/>
            </a:schemeClr>
          </a:solidFill>
        </p:spPr>
        <p:txBody>
          <a:bodyPr wrap="square" rtlCol="0">
            <a:spAutoFit/>
          </a:bodyPr>
          <a:lstStyle/>
          <a:p>
            <a:pPr algn="ctr"/>
            <a:r>
              <a:rPr lang="en-US" sz="1200" b="1" dirty="0"/>
              <a:t>We do this by:</a:t>
            </a:r>
            <a:endParaRPr lang="en-US" sz="1200" dirty="0"/>
          </a:p>
          <a:p>
            <a:pPr algn="ctr"/>
            <a:r>
              <a:rPr lang="en-GB" sz="1200" dirty="0"/>
              <a:t>Applying specific processes and principles to initiate, plan, execute and manage the way that new initiatives or changes are implemented within an organisation.</a:t>
            </a:r>
          </a:p>
          <a:p>
            <a:pPr algn="ctr"/>
            <a:endParaRPr lang="en-GB" sz="1200" dirty="0"/>
          </a:p>
          <a:p>
            <a:pPr marL="171450" indent="-171450" algn="ctr">
              <a:buFont typeface="Arial" panose="020B0604020202020204" pitchFamily="34" charset="0"/>
              <a:buChar char="•"/>
            </a:pPr>
            <a:r>
              <a:rPr lang="en-GB" sz="1200" dirty="0"/>
              <a:t>Project Initiation.</a:t>
            </a:r>
          </a:p>
          <a:p>
            <a:pPr marL="171450" indent="-171450" algn="ctr">
              <a:buFont typeface="Arial" panose="020B0604020202020204" pitchFamily="34" charset="0"/>
              <a:buChar char="•"/>
            </a:pPr>
            <a:r>
              <a:rPr lang="en-GB" sz="1200" dirty="0"/>
              <a:t>Project Planning.</a:t>
            </a:r>
          </a:p>
          <a:p>
            <a:pPr marL="171450" indent="-171450" algn="ctr">
              <a:buFont typeface="Arial" panose="020B0604020202020204" pitchFamily="34" charset="0"/>
              <a:buChar char="•"/>
            </a:pPr>
            <a:r>
              <a:rPr lang="en-GB" sz="1200" dirty="0"/>
              <a:t>Project Execution.</a:t>
            </a:r>
          </a:p>
          <a:p>
            <a:pPr marL="171450" indent="-171450" algn="ctr">
              <a:buFont typeface="Arial" panose="020B0604020202020204" pitchFamily="34" charset="0"/>
              <a:buChar char="•"/>
            </a:pPr>
            <a:r>
              <a:rPr lang="en-GB" sz="1200" dirty="0"/>
              <a:t>Project Monitoring and Controlling.</a:t>
            </a:r>
          </a:p>
          <a:p>
            <a:pPr marL="171450" indent="-171450" algn="ctr">
              <a:buFont typeface="Arial" panose="020B0604020202020204" pitchFamily="34" charset="0"/>
              <a:buChar char="•"/>
            </a:pPr>
            <a:r>
              <a:rPr lang="en-GB" sz="1200" dirty="0"/>
              <a:t>Project Closing.</a:t>
            </a:r>
          </a:p>
        </p:txBody>
      </p:sp>
      <p:sp>
        <p:nvSpPr>
          <p:cNvPr id="14" name="TextBox 13">
            <a:extLst>
              <a:ext uri="{FF2B5EF4-FFF2-40B4-BE49-F238E27FC236}">
                <a16:creationId xmlns:a16="http://schemas.microsoft.com/office/drawing/2014/main" id="{D2BF0212-B3D0-45C1-B852-58C4FC1E5314}"/>
              </a:ext>
            </a:extLst>
          </p:cNvPr>
          <p:cNvSpPr txBox="1"/>
          <p:nvPr/>
        </p:nvSpPr>
        <p:spPr>
          <a:xfrm>
            <a:off x="5934096" y="2125574"/>
            <a:ext cx="2719781" cy="861774"/>
          </a:xfrm>
          <a:prstGeom prst="rect">
            <a:avLst/>
          </a:prstGeom>
          <a:solidFill>
            <a:schemeClr val="bg1">
              <a:lumMod val="85000"/>
            </a:schemeClr>
          </a:solidFill>
        </p:spPr>
        <p:txBody>
          <a:bodyPr wrap="square" rtlCol="0">
            <a:spAutoFit/>
          </a:bodyPr>
          <a:lstStyle/>
          <a:p>
            <a:pPr algn="ctr"/>
            <a:r>
              <a:rPr lang="en-US" sz="1400" b="1" dirty="0"/>
              <a:t>Project Management</a:t>
            </a:r>
          </a:p>
          <a:p>
            <a:pPr algn="ctr"/>
            <a:endParaRPr lang="en-US" sz="1200" dirty="0"/>
          </a:p>
          <a:p>
            <a:pPr algn="ctr"/>
            <a:r>
              <a:rPr lang="en-US" sz="1200" dirty="0"/>
              <a:t>Capital Projects, Mobilisation, Moves and </a:t>
            </a:r>
          </a:p>
        </p:txBody>
      </p:sp>
      <p:pic>
        <p:nvPicPr>
          <p:cNvPr id="15" name="Picture 14">
            <a:extLst>
              <a:ext uri="{FF2B5EF4-FFF2-40B4-BE49-F238E27FC236}">
                <a16:creationId xmlns:a16="http://schemas.microsoft.com/office/drawing/2014/main" id="{6157C63B-2CA6-A10D-342F-28D8FF9992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39200" y="2981862"/>
            <a:ext cx="2804684" cy="1124104"/>
          </a:xfrm>
          <a:prstGeom prst="rect">
            <a:avLst/>
          </a:prstGeom>
        </p:spPr>
      </p:pic>
      <p:sp>
        <p:nvSpPr>
          <p:cNvPr id="16" name="TextBox 15">
            <a:extLst>
              <a:ext uri="{FF2B5EF4-FFF2-40B4-BE49-F238E27FC236}">
                <a16:creationId xmlns:a16="http://schemas.microsoft.com/office/drawing/2014/main" id="{5C163761-D4F6-0FA1-2500-3CCAE2D6FC7C}"/>
              </a:ext>
            </a:extLst>
          </p:cNvPr>
          <p:cNvSpPr txBox="1"/>
          <p:nvPr/>
        </p:nvSpPr>
        <p:spPr>
          <a:xfrm>
            <a:off x="8839200" y="4092476"/>
            <a:ext cx="2804684" cy="2323713"/>
          </a:xfrm>
          <a:prstGeom prst="rect">
            <a:avLst/>
          </a:prstGeom>
          <a:solidFill>
            <a:schemeClr val="bg1">
              <a:lumMod val="85000"/>
            </a:schemeClr>
          </a:solidFill>
        </p:spPr>
        <p:txBody>
          <a:bodyPr wrap="square" rtlCol="0">
            <a:spAutoFit/>
          </a:bodyPr>
          <a:lstStyle/>
          <a:p>
            <a:pPr algn="ctr"/>
            <a:r>
              <a:rPr lang="en-US" sz="1200" b="1" dirty="0"/>
              <a:t>We do this by:</a:t>
            </a:r>
            <a:endParaRPr lang="en-US" sz="1200" dirty="0"/>
          </a:p>
          <a:p>
            <a:pPr algn="ctr"/>
            <a:endParaRPr lang="en-US" sz="1200" dirty="0"/>
          </a:p>
          <a:p>
            <a:pPr algn="ctr"/>
            <a:r>
              <a:rPr lang="en-GB" sz="1200" dirty="0"/>
              <a:t>Track and assess the results of your FM solutions and how they affect your people and the environment around them. </a:t>
            </a:r>
          </a:p>
          <a:p>
            <a:pPr algn="ctr"/>
            <a:endParaRPr lang="en-GB" sz="1200" spc="-25" dirty="0"/>
          </a:p>
          <a:p>
            <a:pPr algn="ctr"/>
            <a:r>
              <a:rPr lang="en-GB" sz="1200" spc="-25" dirty="0"/>
              <a:t>Using</a:t>
            </a:r>
            <a:r>
              <a:rPr lang="en-GB" sz="1200" spc="-55" dirty="0"/>
              <a:t> </a:t>
            </a:r>
            <a:r>
              <a:rPr lang="en-GB" sz="1200" spc="-20" dirty="0"/>
              <a:t>smart</a:t>
            </a:r>
            <a:r>
              <a:rPr lang="en-GB" sz="1200" spc="-55" dirty="0"/>
              <a:t> </a:t>
            </a:r>
            <a:r>
              <a:rPr lang="en-GB" sz="1200" spc="-30" dirty="0"/>
              <a:t>technology</a:t>
            </a:r>
            <a:r>
              <a:rPr lang="en-GB" sz="1200" spc="-50" dirty="0"/>
              <a:t> </a:t>
            </a:r>
            <a:r>
              <a:rPr lang="en-GB" sz="1200" spc="-30" dirty="0"/>
              <a:t>solutions, such as sensors,</a:t>
            </a:r>
            <a:r>
              <a:rPr lang="en-GB" sz="1200" spc="-55" dirty="0"/>
              <a:t> </a:t>
            </a:r>
            <a:r>
              <a:rPr lang="en-GB" sz="1200" spc="-25" dirty="0"/>
              <a:t>allows</a:t>
            </a:r>
            <a:r>
              <a:rPr lang="en-GB" sz="1200" spc="-55" dirty="0"/>
              <a:t> </a:t>
            </a:r>
            <a:r>
              <a:rPr lang="en-GB" sz="1200" spc="-25" dirty="0"/>
              <a:t>you</a:t>
            </a:r>
            <a:r>
              <a:rPr lang="en-GB" sz="1200" spc="-50" dirty="0"/>
              <a:t> </a:t>
            </a:r>
            <a:r>
              <a:rPr lang="en-GB" sz="1200" spc="-20" dirty="0"/>
              <a:t>to</a:t>
            </a:r>
            <a:r>
              <a:rPr lang="en-GB" sz="1200" spc="-55" dirty="0"/>
              <a:t> </a:t>
            </a:r>
            <a:r>
              <a:rPr lang="en-GB" sz="1200" spc="-25" dirty="0"/>
              <a:t>take</a:t>
            </a:r>
            <a:r>
              <a:rPr lang="en-GB" sz="1200" spc="-50" dirty="0"/>
              <a:t> </a:t>
            </a:r>
            <a:r>
              <a:rPr lang="en-GB" sz="1200" dirty="0"/>
              <a:t>a</a:t>
            </a:r>
            <a:r>
              <a:rPr lang="en-GB" sz="1200" spc="-55" dirty="0"/>
              <a:t> </a:t>
            </a:r>
            <a:r>
              <a:rPr lang="en-GB" sz="1200" spc="-25" dirty="0"/>
              <a:t>much</a:t>
            </a:r>
            <a:r>
              <a:rPr lang="en-GB" sz="1200" spc="-55" dirty="0"/>
              <a:t> </a:t>
            </a:r>
            <a:r>
              <a:rPr lang="en-GB" sz="1200" spc="-25" dirty="0"/>
              <a:t>more</a:t>
            </a:r>
            <a:r>
              <a:rPr lang="en-GB" sz="1200" spc="-50" dirty="0"/>
              <a:t> </a:t>
            </a:r>
            <a:r>
              <a:rPr lang="en-GB" sz="1200" spc="-30" dirty="0"/>
              <a:t>predictive,</a:t>
            </a:r>
            <a:r>
              <a:rPr lang="en-GB" sz="1200" spc="-55" dirty="0"/>
              <a:t> </a:t>
            </a:r>
            <a:r>
              <a:rPr lang="en-GB" sz="1200" spc="-30" dirty="0"/>
              <a:t>proactive</a:t>
            </a:r>
            <a:r>
              <a:rPr lang="en-GB" sz="1200" spc="-50" dirty="0"/>
              <a:t> </a:t>
            </a:r>
            <a:r>
              <a:rPr lang="en-GB" sz="1200" spc="-25" dirty="0"/>
              <a:t>role</a:t>
            </a:r>
            <a:r>
              <a:rPr lang="en-GB" sz="1200" spc="-55" dirty="0"/>
              <a:t> </a:t>
            </a:r>
            <a:r>
              <a:rPr lang="en-GB" sz="1200" spc="-30" dirty="0"/>
              <a:t>as </a:t>
            </a:r>
            <a:r>
              <a:rPr lang="en-GB" sz="1200" spc="-25" dirty="0"/>
              <a:t>you have </a:t>
            </a:r>
            <a:r>
              <a:rPr lang="en-GB" sz="1200" dirty="0"/>
              <a:t>a </a:t>
            </a:r>
            <a:r>
              <a:rPr lang="en-GB" sz="1200" spc="-25" dirty="0"/>
              <a:t>clear </a:t>
            </a:r>
            <a:r>
              <a:rPr lang="en-GB" sz="1200" spc="-30" dirty="0"/>
              <a:t>picture </a:t>
            </a:r>
            <a:r>
              <a:rPr lang="en-GB" sz="1200" spc="-15" dirty="0"/>
              <a:t>of </a:t>
            </a:r>
            <a:r>
              <a:rPr lang="en-GB" sz="1200" spc="-30" dirty="0"/>
              <a:t>everything </a:t>
            </a:r>
            <a:r>
              <a:rPr lang="en-GB" sz="1200" spc="-35" dirty="0"/>
              <a:t>that’s </a:t>
            </a:r>
            <a:r>
              <a:rPr lang="en-GB" sz="1200" spc="-30" dirty="0"/>
              <a:t>happening across </a:t>
            </a:r>
            <a:r>
              <a:rPr lang="en-GB" sz="1200" spc="-20" dirty="0"/>
              <a:t>all </a:t>
            </a:r>
            <a:r>
              <a:rPr lang="en-GB" sz="1200" spc="-25" dirty="0"/>
              <a:t>your </a:t>
            </a:r>
            <a:r>
              <a:rPr lang="en-GB" sz="1200" spc="-30" dirty="0"/>
              <a:t>buildings </a:t>
            </a:r>
            <a:r>
              <a:rPr lang="en-GB" sz="1200" spc="-15" dirty="0"/>
              <a:t>or </a:t>
            </a:r>
            <a:r>
              <a:rPr lang="en-GB" sz="1200" spc="-30" dirty="0"/>
              <a:t>services.</a:t>
            </a:r>
          </a:p>
          <a:p>
            <a:pPr algn="ctr"/>
            <a:endParaRPr lang="en-GB" sz="1200" spc="-30" dirty="0"/>
          </a:p>
          <a:p>
            <a:pPr algn="ctr"/>
            <a:endParaRPr lang="en-US" sz="100" dirty="0"/>
          </a:p>
        </p:txBody>
      </p:sp>
      <p:sp>
        <p:nvSpPr>
          <p:cNvPr id="17" name="TextBox 16">
            <a:extLst>
              <a:ext uri="{FF2B5EF4-FFF2-40B4-BE49-F238E27FC236}">
                <a16:creationId xmlns:a16="http://schemas.microsoft.com/office/drawing/2014/main" id="{CBD37FAC-8832-DFBF-2AE8-08363A2FBC3A}"/>
              </a:ext>
            </a:extLst>
          </p:cNvPr>
          <p:cNvSpPr txBox="1"/>
          <p:nvPr/>
        </p:nvSpPr>
        <p:spPr>
          <a:xfrm>
            <a:off x="8833669" y="2118690"/>
            <a:ext cx="2804685" cy="861774"/>
          </a:xfrm>
          <a:prstGeom prst="rect">
            <a:avLst/>
          </a:prstGeom>
          <a:solidFill>
            <a:schemeClr val="bg1">
              <a:lumMod val="85000"/>
            </a:schemeClr>
          </a:solidFill>
        </p:spPr>
        <p:txBody>
          <a:bodyPr wrap="square" rtlCol="0">
            <a:spAutoFit/>
          </a:bodyPr>
          <a:lstStyle/>
          <a:p>
            <a:pPr algn="ctr"/>
            <a:r>
              <a:rPr lang="en-US" sz="1400" b="1" dirty="0"/>
              <a:t>Technology and Reporting</a:t>
            </a:r>
          </a:p>
          <a:p>
            <a:pPr algn="ctr"/>
            <a:endParaRPr lang="en-US" sz="1200" dirty="0"/>
          </a:p>
          <a:p>
            <a:pPr algn="ctr"/>
            <a:r>
              <a:rPr lang="en-US" sz="1200" dirty="0"/>
              <a:t>Performance Monitoring, Reporting and </a:t>
            </a:r>
            <a:r>
              <a:rPr lang="en-GB" sz="1200" spc="-20" dirty="0"/>
              <a:t>Smart</a:t>
            </a:r>
            <a:r>
              <a:rPr lang="en-GB" sz="1200" spc="-55" dirty="0"/>
              <a:t> </a:t>
            </a:r>
            <a:r>
              <a:rPr lang="en-GB" sz="1200" spc="-30" dirty="0"/>
              <a:t>technology</a:t>
            </a:r>
            <a:endParaRPr lang="en-US" sz="1200" dirty="0"/>
          </a:p>
        </p:txBody>
      </p:sp>
    </p:spTree>
    <p:extLst>
      <p:ext uri="{BB962C8B-B14F-4D97-AF65-F5344CB8AC3E}">
        <p14:creationId xmlns:p14="http://schemas.microsoft.com/office/powerpoint/2010/main" val="27162575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EC5D-893E-C101-2196-B91DB382AADA}"/>
              </a:ext>
            </a:extLst>
          </p:cNvPr>
          <p:cNvSpPr>
            <a:spLocks noGrp="1"/>
          </p:cNvSpPr>
          <p:nvPr>
            <p:ph type="ctrTitle"/>
          </p:nvPr>
        </p:nvSpPr>
        <p:spPr/>
        <p:txBody>
          <a:bodyPr/>
          <a:lstStyle/>
          <a:p>
            <a:r>
              <a:rPr lang="en-GB" b="0" dirty="0">
                <a:solidFill>
                  <a:schemeClr val="tx1">
                    <a:lumMod val="65000"/>
                    <a:lumOff val="35000"/>
                  </a:schemeClr>
                </a:solidFill>
              </a:rPr>
              <a:t>Litmus</a:t>
            </a:r>
            <a:r>
              <a:rPr lang="en-GB" b="0" dirty="0">
                <a:solidFill>
                  <a:srgbClr val="92D050"/>
                </a:solidFill>
              </a:rPr>
              <a:t>FM</a:t>
            </a:r>
            <a:r>
              <a:rPr lang="en-GB" b="0" dirty="0">
                <a:solidFill>
                  <a:schemeClr val="tx1">
                    <a:lumMod val="65000"/>
                    <a:lumOff val="35000"/>
                  </a:schemeClr>
                </a:solidFill>
              </a:rPr>
              <a:t> Capabilities</a:t>
            </a:r>
          </a:p>
        </p:txBody>
      </p:sp>
      <p:pic>
        <p:nvPicPr>
          <p:cNvPr id="9" name="Picture 8" descr="Diagram&#10;&#10;Description automatically generated">
            <a:extLst>
              <a:ext uri="{FF2B5EF4-FFF2-40B4-BE49-F238E27FC236}">
                <a16:creationId xmlns:a16="http://schemas.microsoft.com/office/drawing/2014/main" id="{BEE3A1BE-EADF-BF7B-F372-DD7374EDED3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9863" y="2857011"/>
            <a:ext cx="1099142" cy="584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2" descr="NHS England » Reducing health inequalities resources">
            <a:extLst>
              <a:ext uri="{FF2B5EF4-FFF2-40B4-BE49-F238E27FC236}">
                <a16:creationId xmlns:a16="http://schemas.microsoft.com/office/drawing/2014/main" id="{F118EF54-2947-39B1-2703-07BDD8EFC2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0019" y="2063216"/>
            <a:ext cx="1134757" cy="737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black and white logo&#10;&#10;Description automatically generated">
            <a:extLst>
              <a:ext uri="{FF2B5EF4-FFF2-40B4-BE49-F238E27FC236}">
                <a16:creationId xmlns:a16="http://schemas.microsoft.com/office/drawing/2014/main" id="{09922BC7-CD4E-325B-1095-0BC47298B0C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104815" y="3033981"/>
            <a:ext cx="763028" cy="493576"/>
          </a:xfrm>
          <a:prstGeom prst="rect">
            <a:avLst/>
          </a:prstGeom>
        </p:spPr>
      </p:pic>
      <p:sp>
        <p:nvSpPr>
          <p:cNvPr id="20" name="TextBox 19">
            <a:extLst>
              <a:ext uri="{FF2B5EF4-FFF2-40B4-BE49-F238E27FC236}">
                <a16:creationId xmlns:a16="http://schemas.microsoft.com/office/drawing/2014/main" id="{9213D9DE-2713-AF9C-ABDF-766999F5D111}"/>
              </a:ext>
            </a:extLst>
          </p:cNvPr>
          <p:cNvSpPr txBox="1"/>
          <p:nvPr/>
        </p:nvSpPr>
        <p:spPr>
          <a:xfrm>
            <a:off x="730952" y="1219200"/>
            <a:ext cx="9789915" cy="369332"/>
          </a:xfrm>
          <a:prstGeom prst="rect">
            <a:avLst/>
          </a:prstGeom>
          <a:noFill/>
        </p:spPr>
        <p:txBody>
          <a:bodyPr wrap="square">
            <a:spAutoFit/>
          </a:bodyPr>
          <a:lstStyle/>
          <a:p>
            <a:pPr marL="152396" indent="0">
              <a:buNone/>
            </a:pPr>
            <a:r>
              <a:rPr lang="en-US" sz="1800" b="1" dirty="0">
                <a:solidFill>
                  <a:srgbClr val="767A80"/>
                </a:solidFill>
                <a:latin typeface="Calibri" panose="020F0502020204030204" pitchFamily="34" charset="0"/>
                <a:ea typeface="Roboto Light"/>
                <a:cs typeface="Calibri" panose="020F0502020204030204" pitchFamily="34" charset="0"/>
              </a:rPr>
              <a:t>Experience					</a:t>
            </a:r>
            <a:r>
              <a:rPr lang="en-US" b="1" dirty="0">
                <a:solidFill>
                  <a:srgbClr val="767A80"/>
                </a:solidFill>
                <a:latin typeface="Calibri" panose="020F0502020204030204" pitchFamily="34" charset="0"/>
                <a:ea typeface="Roboto Light"/>
                <a:cs typeface="Calibri" panose="020F0502020204030204" pitchFamily="34" charset="0"/>
              </a:rPr>
              <a:t>                  </a:t>
            </a:r>
            <a:r>
              <a:rPr lang="en-US" sz="1800" b="1" dirty="0">
                <a:solidFill>
                  <a:srgbClr val="767A80"/>
                </a:solidFill>
                <a:latin typeface="Calibri" panose="020F0502020204030204" pitchFamily="34" charset="0"/>
                <a:ea typeface="Roboto Light"/>
                <a:cs typeface="Calibri" panose="020F0502020204030204" pitchFamily="34" charset="0"/>
              </a:rPr>
              <a:t>Standards               Capability</a:t>
            </a:r>
          </a:p>
        </p:txBody>
      </p:sp>
      <p:pic>
        <p:nvPicPr>
          <p:cNvPr id="21" name="Picture 2" descr="MODUS AWARDED SUPPLIER STATUS ONTO NHS FRAMEWORK | Modus Construction  Consultants">
            <a:extLst>
              <a:ext uri="{FF2B5EF4-FFF2-40B4-BE49-F238E27FC236}">
                <a16:creationId xmlns:a16="http://schemas.microsoft.com/office/drawing/2014/main" id="{DF3523F9-E91E-0C4C-9C16-E39F7F6C5B18}"/>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10097381" y="3641958"/>
            <a:ext cx="1291467" cy="49025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C55646D4-BC85-F1B1-4BA8-5035DA9CDE9C}"/>
              </a:ext>
            </a:extLst>
          </p:cNvPr>
          <p:cNvCxnSpPr>
            <a:cxnSpLocks/>
          </p:cNvCxnSpPr>
          <p:nvPr/>
        </p:nvCxnSpPr>
        <p:spPr>
          <a:xfrm>
            <a:off x="8660969" y="1543784"/>
            <a:ext cx="23387" cy="380852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70A035-67B4-7222-B981-9DB80EE950C9}"/>
              </a:ext>
            </a:extLst>
          </p:cNvPr>
          <p:cNvCxnSpPr>
            <a:cxnSpLocks/>
          </p:cNvCxnSpPr>
          <p:nvPr/>
        </p:nvCxnSpPr>
        <p:spPr>
          <a:xfrm flipH="1">
            <a:off x="469887" y="1589864"/>
            <a:ext cx="2184" cy="3762444"/>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E18E97D-2AB3-C51F-FF22-86E7967B42B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985497" y="3245330"/>
            <a:ext cx="840428" cy="305610"/>
          </a:xfrm>
          <a:prstGeom prst="rect">
            <a:avLst/>
          </a:prstGeom>
        </p:spPr>
      </p:pic>
      <p:pic>
        <p:nvPicPr>
          <p:cNvPr id="27" name="Picture 26">
            <a:extLst>
              <a:ext uri="{FF2B5EF4-FFF2-40B4-BE49-F238E27FC236}">
                <a16:creationId xmlns:a16="http://schemas.microsoft.com/office/drawing/2014/main" id="{775F5B6D-D995-2C47-E42E-2CCE5189B023}"/>
              </a:ext>
            </a:extLst>
          </p:cNvPr>
          <p:cNvPicPr>
            <a:picLocks noChangeAspect="1"/>
          </p:cNvPicPr>
          <p:nvPr/>
        </p:nvPicPr>
        <p:blipFill>
          <a:blip r:embed="rId8"/>
          <a:stretch>
            <a:fillRect/>
          </a:stretch>
        </p:blipFill>
        <p:spPr>
          <a:xfrm>
            <a:off x="9005008" y="4228611"/>
            <a:ext cx="701855" cy="647867"/>
          </a:xfrm>
          <a:prstGeom prst="rect">
            <a:avLst/>
          </a:prstGeom>
        </p:spPr>
      </p:pic>
      <p:pic>
        <p:nvPicPr>
          <p:cNvPr id="28" name="Picture 27">
            <a:extLst>
              <a:ext uri="{FF2B5EF4-FFF2-40B4-BE49-F238E27FC236}">
                <a16:creationId xmlns:a16="http://schemas.microsoft.com/office/drawing/2014/main" id="{BCEBBD74-8123-C053-559A-F7892A33672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046772" y="4304359"/>
            <a:ext cx="959850" cy="390837"/>
          </a:xfrm>
          <a:prstGeom prst="rect">
            <a:avLst/>
          </a:prstGeom>
        </p:spPr>
      </p:pic>
      <p:pic>
        <p:nvPicPr>
          <p:cNvPr id="29" name="Picture 28">
            <a:extLst>
              <a:ext uri="{FF2B5EF4-FFF2-40B4-BE49-F238E27FC236}">
                <a16:creationId xmlns:a16="http://schemas.microsoft.com/office/drawing/2014/main" id="{641E18B2-317C-D283-BDFC-F0180AC0918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985497" y="2006044"/>
            <a:ext cx="1736514" cy="369009"/>
          </a:xfrm>
          <a:prstGeom prst="rect">
            <a:avLst/>
          </a:prstGeom>
        </p:spPr>
      </p:pic>
      <p:pic>
        <p:nvPicPr>
          <p:cNvPr id="31" name="Picture 30">
            <a:extLst>
              <a:ext uri="{FF2B5EF4-FFF2-40B4-BE49-F238E27FC236}">
                <a16:creationId xmlns:a16="http://schemas.microsoft.com/office/drawing/2014/main" id="{3137FAC9-5790-DEA7-71D3-744055C70C4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963246" y="2479723"/>
            <a:ext cx="840428" cy="226345"/>
          </a:xfrm>
          <a:prstGeom prst="rect">
            <a:avLst/>
          </a:prstGeom>
        </p:spPr>
      </p:pic>
      <p:pic>
        <p:nvPicPr>
          <p:cNvPr id="33" name="Picture 32">
            <a:extLst>
              <a:ext uri="{FF2B5EF4-FFF2-40B4-BE49-F238E27FC236}">
                <a16:creationId xmlns:a16="http://schemas.microsoft.com/office/drawing/2014/main" id="{9E1BAE5E-063C-A860-BDCF-C31C500292F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9018234" y="3542811"/>
            <a:ext cx="409849" cy="490250"/>
          </a:xfrm>
          <a:prstGeom prst="rect">
            <a:avLst/>
          </a:prstGeom>
        </p:spPr>
      </p:pic>
      <p:pic>
        <p:nvPicPr>
          <p:cNvPr id="34" name="Picture 33">
            <a:extLst>
              <a:ext uri="{FF2B5EF4-FFF2-40B4-BE49-F238E27FC236}">
                <a16:creationId xmlns:a16="http://schemas.microsoft.com/office/drawing/2014/main" id="{89413ECA-E626-7591-0AE0-7E764DA1D414}"/>
              </a:ext>
            </a:extLst>
          </p:cNvPr>
          <p:cNvPicPr>
            <a:picLocks noChangeAspect="1"/>
          </p:cNvPicPr>
          <p:nvPr/>
        </p:nvPicPr>
        <p:blipFill>
          <a:blip r:embed="rId13"/>
          <a:stretch>
            <a:fillRect/>
          </a:stretch>
        </p:blipFill>
        <p:spPr>
          <a:xfrm>
            <a:off x="10160951" y="2399811"/>
            <a:ext cx="580373" cy="580373"/>
          </a:xfrm>
          <a:prstGeom prst="rect">
            <a:avLst/>
          </a:prstGeom>
        </p:spPr>
      </p:pic>
      <p:pic>
        <p:nvPicPr>
          <p:cNvPr id="36" name="Picture 35">
            <a:extLst>
              <a:ext uri="{FF2B5EF4-FFF2-40B4-BE49-F238E27FC236}">
                <a16:creationId xmlns:a16="http://schemas.microsoft.com/office/drawing/2014/main" id="{C98AEBA5-8A3F-4E18-A23B-7748F3222235}"/>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924225" y="2051143"/>
            <a:ext cx="840428" cy="282527"/>
          </a:xfrm>
          <a:prstGeom prst="rect">
            <a:avLst/>
          </a:prstGeom>
        </p:spPr>
      </p:pic>
      <p:pic>
        <p:nvPicPr>
          <p:cNvPr id="37" name="Picture 36">
            <a:extLst>
              <a:ext uri="{FF2B5EF4-FFF2-40B4-BE49-F238E27FC236}">
                <a16:creationId xmlns:a16="http://schemas.microsoft.com/office/drawing/2014/main" id="{FEE879CF-772A-F3D3-3932-3F2334142763}"/>
              </a:ext>
            </a:extLst>
          </p:cNvPr>
          <p:cNvPicPr>
            <a:picLocks noChangeAspect="1"/>
          </p:cNvPicPr>
          <p:nvPr/>
        </p:nvPicPr>
        <p:blipFill>
          <a:blip r:embed="rId15"/>
          <a:stretch>
            <a:fillRect/>
          </a:stretch>
        </p:blipFill>
        <p:spPr>
          <a:xfrm>
            <a:off x="11046772" y="2529708"/>
            <a:ext cx="840428" cy="352719"/>
          </a:xfrm>
          <a:prstGeom prst="rect">
            <a:avLst/>
          </a:prstGeom>
        </p:spPr>
      </p:pic>
      <p:pic>
        <p:nvPicPr>
          <p:cNvPr id="38" name="Picture 37">
            <a:extLst>
              <a:ext uri="{FF2B5EF4-FFF2-40B4-BE49-F238E27FC236}">
                <a16:creationId xmlns:a16="http://schemas.microsoft.com/office/drawing/2014/main" id="{EDB1A1D9-EC72-0E80-8D4B-2C55736B40A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789600" y="4325834"/>
            <a:ext cx="1122613" cy="327194"/>
          </a:xfrm>
          <a:prstGeom prst="rect">
            <a:avLst/>
          </a:prstGeom>
        </p:spPr>
      </p:pic>
      <p:pic>
        <p:nvPicPr>
          <p:cNvPr id="39" name="Picture 38" descr="A close-up of a logo&#10;&#10;Description automatically generated">
            <a:extLst>
              <a:ext uri="{FF2B5EF4-FFF2-40B4-BE49-F238E27FC236}">
                <a16:creationId xmlns:a16="http://schemas.microsoft.com/office/drawing/2014/main" id="{61E2407B-67C8-70CC-98B0-EC102D5FE43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929005" y="4921597"/>
            <a:ext cx="1218001" cy="490250"/>
          </a:xfrm>
          <a:prstGeom prst="rect">
            <a:avLst/>
          </a:prstGeom>
        </p:spPr>
      </p:pic>
      <p:pic>
        <p:nvPicPr>
          <p:cNvPr id="40" name="Picture 39">
            <a:extLst>
              <a:ext uri="{FF2B5EF4-FFF2-40B4-BE49-F238E27FC236}">
                <a16:creationId xmlns:a16="http://schemas.microsoft.com/office/drawing/2014/main" id="{3893F5AC-6DE0-97C8-3ED2-308745F1E99E}"/>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9036729" y="5072028"/>
            <a:ext cx="670134" cy="280280"/>
          </a:xfrm>
          <a:prstGeom prst="rect">
            <a:avLst/>
          </a:prstGeom>
        </p:spPr>
      </p:pic>
      <p:sp>
        <p:nvSpPr>
          <p:cNvPr id="4" name="Freeform 8">
            <a:extLst>
              <a:ext uri="{FF2B5EF4-FFF2-40B4-BE49-F238E27FC236}">
                <a16:creationId xmlns:a16="http://schemas.microsoft.com/office/drawing/2014/main" id="{25742740-0D47-9995-F55C-98D5F69D38EF}"/>
              </a:ext>
            </a:extLst>
          </p:cNvPr>
          <p:cNvSpPr/>
          <p:nvPr/>
        </p:nvSpPr>
        <p:spPr>
          <a:xfrm>
            <a:off x="753374" y="2155236"/>
            <a:ext cx="1779624" cy="383773"/>
          </a:xfrm>
          <a:custGeom>
            <a:avLst/>
            <a:gdLst/>
            <a:ahLst/>
            <a:cxnLst/>
            <a:rect l="l" t="t" r="r" b="b"/>
            <a:pathLst>
              <a:path w="3586092" h="1264660">
                <a:moveTo>
                  <a:pt x="0" y="0"/>
                </a:moveTo>
                <a:lnTo>
                  <a:pt x="3586091" y="0"/>
                </a:lnTo>
                <a:lnTo>
                  <a:pt x="3586091" y="1264659"/>
                </a:lnTo>
                <a:lnTo>
                  <a:pt x="0" y="1264659"/>
                </a:lnTo>
                <a:lnTo>
                  <a:pt x="0" y="0"/>
                </a:lnTo>
                <a:close/>
              </a:path>
            </a:pathLst>
          </a:custGeom>
          <a:blipFill>
            <a:blip r:embed="rId19"/>
            <a:stretch>
              <a:fillRect r="-228"/>
            </a:stretch>
          </a:blipFill>
        </p:spPr>
        <p:txBody>
          <a:bodyPr/>
          <a:lstStyle/>
          <a:p>
            <a:endParaRPr lang="en-US"/>
          </a:p>
        </p:txBody>
      </p:sp>
      <p:sp>
        <p:nvSpPr>
          <p:cNvPr id="25" name="Freeform 15">
            <a:extLst>
              <a:ext uri="{FF2B5EF4-FFF2-40B4-BE49-F238E27FC236}">
                <a16:creationId xmlns:a16="http://schemas.microsoft.com/office/drawing/2014/main" id="{1D646703-6B7E-FDFC-34AE-9F6D91687A6D}"/>
              </a:ext>
            </a:extLst>
          </p:cNvPr>
          <p:cNvSpPr/>
          <p:nvPr/>
        </p:nvSpPr>
        <p:spPr>
          <a:xfrm>
            <a:off x="3369509" y="2175044"/>
            <a:ext cx="1066005" cy="569058"/>
          </a:xfrm>
          <a:custGeom>
            <a:avLst/>
            <a:gdLst/>
            <a:ahLst/>
            <a:cxnLst/>
            <a:rect l="l" t="t" r="r" b="b"/>
            <a:pathLst>
              <a:path w="2156605" h="1226945">
                <a:moveTo>
                  <a:pt x="0" y="0"/>
                </a:moveTo>
                <a:lnTo>
                  <a:pt x="2156605" y="0"/>
                </a:lnTo>
                <a:lnTo>
                  <a:pt x="2156605" y="1226946"/>
                </a:lnTo>
                <a:lnTo>
                  <a:pt x="0" y="1226946"/>
                </a:lnTo>
                <a:lnTo>
                  <a:pt x="0" y="0"/>
                </a:lnTo>
                <a:close/>
              </a:path>
            </a:pathLst>
          </a:custGeom>
          <a:blipFill>
            <a:blip r:embed="rId20"/>
            <a:stretch>
              <a:fillRect t="-26" b="-26"/>
            </a:stretch>
          </a:blipFill>
        </p:spPr>
        <p:txBody>
          <a:bodyPr/>
          <a:lstStyle/>
          <a:p>
            <a:endParaRPr lang="en-US"/>
          </a:p>
        </p:txBody>
      </p:sp>
      <p:cxnSp>
        <p:nvCxnSpPr>
          <p:cNvPr id="32" name="Straight Connector 31">
            <a:extLst>
              <a:ext uri="{FF2B5EF4-FFF2-40B4-BE49-F238E27FC236}">
                <a16:creationId xmlns:a16="http://schemas.microsoft.com/office/drawing/2014/main" id="{C601B7DA-710C-770D-2E94-6223283F1715}"/>
              </a:ext>
            </a:extLst>
          </p:cNvPr>
          <p:cNvCxnSpPr>
            <a:cxnSpLocks/>
          </p:cNvCxnSpPr>
          <p:nvPr/>
        </p:nvCxnSpPr>
        <p:spPr>
          <a:xfrm>
            <a:off x="6904300" y="1546563"/>
            <a:ext cx="23387" cy="3808524"/>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41" name="Picture 32" descr="Text&#10;&#10;Description automatically generated">
            <a:extLst>
              <a:ext uri="{FF2B5EF4-FFF2-40B4-BE49-F238E27FC236}">
                <a16:creationId xmlns:a16="http://schemas.microsoft.com/office/drawing/2014/main" id="{67EB5CBB-9455-DDC2-4A8C-9887DEB22F7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472897" y="4244204"/>
            <a:ext cx="648514" cy="548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5" descr="Logo&#10;&#10;Description automatically generated">
            <a:extLst>
              <a:ext uri="{FF2B5EF4-FFF2-40B4-BE49-F238E27FC236}">
                <a16:creationId xmlns:a16="http://schemas.microsoft.com/office/drawing/2014/main" id="{37302FA6-B44E-20C7-C0C9-7B86AD937A3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6940" y="2961676"/>
            <a:ext cx="540428" cy="61048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7" descr="Logo, company name&#10;&#10;Description automatically generated">
            <a:extLst>
              <a:ext uri="{FF2B5EF4-FFF2-40B4-BE49-F238E27FC236}">
                <a16:creationId xmlns:a16="http://schemas.microsoft.com/office/drawing/2014/main" id="{2CDF3B15-5F15-A63F-0085-0B61099B8AA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377202" y="3775405"/>
            <a:ext cx="794204" cy="34746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1" descr="Scope of work">
            <a:extLst>
              <a:ext uri="{FF2B5EF4-FFF2-40B4-BE49-F238E27FC236}">
                <a16:creationId xmlns:a16="http://schemas.microsoft.com/office/drawing/2014/main" id="{D88CA371-EEC3-A152-61C3-384D47003DB6}"/>
              </a:ext>
            </a:extLst>
          </p:cNvPr>
          <p:cNvPicPr>
            <a:picLocks noChangeAspect="1" noChangeArrowheads="1"/>
          </p:cNvPicPr>
          <p:nvPr/>
        </p:nvPicPr>
        <p:blipFill>
          <a:blip r:embed="rId24" r:link="rId25" cstate="print">
            <a:extLst>
              <a:ext uri="{28A0092B-C50C-407E-A947-70E740481C1C}">
                <a14:useLocalDpi xmlns:a14="http://schemas.microsoft.com/office/drawing/2010/main" val="0"/>
              </a:ext>
            </a:extLst>
          </a:blip>
          <a:srcRect/>
          <a:stretch>
            <a:fillRect/>
          </a:stretch>
        </p:blipFill>
        <p:spPr bwMode="auto">
          <a:xfrm>
            <a:off x="7455339" y="5524571"/>
            <a:ext cx="716067" cy="2904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9" descr="IAM - Corporate Membership">
            <a:extLst>
              <a:ext uri="{FF2B5EF4-FFF2-40B4-BE49-F238E27FC236}">
                <a16:creationId xmlns:a16="http://schemas.microsoft.com/office/drawing/2014/main" id="{0EDE05E9-A1B1-CE53-76B1-0629A26F511A}"/>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95927" y="1800291"/>
            <a:ext cx="1002455" cy="100245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0BD95F43-9E45-FB96-1E35-50217DB0767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253110" y="4938117"/>
            <a:ext cx="1020744" cy="3713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B44757-8FEB-B28E-C3E7-6CE7DCB6B5F6}"/>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42158" y="2662868"/>
            <a:ext cx="1552847" cy="1164636"/>
          </a:xfrm>
          <a:prstGeom prst="rect">
            <a:avLst/>
          </a:prstGeom>
        </p:spPr>
      </p:pic>
      <p:pic>
        <p:nvPicPr>
          <p:cNvPr id="5" name="Picture 4">
            <a:extLst>
              <a:ext uri="{FF2B5EF4-FFF2-40B4-BE49-F238E27FC236}">
                <a16:creationId xmlns:a16="http://schemas.microsoft.com/office/drawing/2014/main" id="{8B1C49D1-823F-0262-3260-E67A12EBA210}"/>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96730" y="4911491"/>
            <a:ext cx="2098503" cy="382998"/>
          </a:xfrm>
          <a:prstGeom prst="rect">
            <a:avLst/>
          </a:prstGeom>
        </p:spPr>
      </p:pic>
      <p:pic>
        <p:nvPicPr>
          <p:cNvPr id="6" name="Picture 5">
            <a:extLst>
              <a:ext uri="{FF2B5EF4-FFF2-40B4-BE49-F238E27FC236}">
                <a16:creationId xmlns:a16="http://schemas.microsoft.com/office/drawing/2014/main" id="{3B2E14D9-E81D-FB80-E50F-28F69C876C09}"/>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730952" y="4062397"/>
            <a:ext cx="1806427" cy="526874"/>
          </a:xfrm>
          <a:prstGeom prst="rect">
            <a:avLst/>
          </a:prstGeom>
        </p:spPr>
      </p:pic>
      <p:pic>
        <p:nvPicPr>
          <p:cNvPr id="7" name="Picture 6">
            <a:extLst>
              <a:ext uri="{FF2B5EF4-FFF2-40B4-BE49-F238E27FC236}">
                <a16:creationId xmlns:a16="http://schemas.microsoft.com/office/drawing/2014/main" id="{EC55C6DF-4D41-9EDA-2219-594FCF12DF69}"/>
              </a:ext>
            </a:extLst>
          </p:cNvPr>
          <p:cNvPicPr/>
          <p:nvPr/>
        </p:nvPicPr>
        <p:blipFill>
          <a:blip r:embed="rId31" cstate="print">
            <a:extLst>
              <a:ext uri="{28A0092B-C50C-407E-A947-70E740481C1C}">
                <a14:useLocalDpi xmlns:a14="http://schemas.microsoft.com/office/drawing/2010/main" val="0"/>
              </a:ext>
            </a:extLst>
          </a:blip>
          <a:srcRect/>
          <a:stretch/>
        </p:blipFill>
        <p:spPr>
          <a:xfrm>
            <a:off x="3297711" y="4911491"/>
            <a:ext cx="1397710" cy="340692"/>
          </a:xfrm>
          <a:prstGeom prst="rect">
            <a:avLst/>
          </a:prstGeom>
        </p:spPr>
      </p:pic>
      <p:pic>
        <p:nvPicPr>
          <p:cNvPr id="13" name="Picture 12" descr="A close-up of a sign&#10;&#10;Description automatically generated">
            <a:extLst>
              <a:ext uri="{FF2B5EF4-FFF2-40B4-BE49-F238E27FC236}">
                <a16:creationId xmlns:a16="http://schemas.microsoft.com/office/drawing/2014/main" id="{87F5BA53-AE73-72C2-80F7-4CD1A32B6F6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281135" y="4076647"/>
            <a:ext cx="1469889" cy="498374"/>
          </a:xfrm>
          <a:prstGeom prst="rect">
            <a:avLst/>
          </a:prstGeom>
        </p:spPr>
      </p:pic>
      <p:pic>
        <p:nvPicPr>
          <p:cNvPr id="15" name="Picture 14" descr="A purple rectangular sign with yellow text&#10;&#10;Description automatically generated">
            <a:extLst>
              <a:ext uri="{FF2B5EF4-FFF2-40B4-BE49-F238E27FC236}">
                <a16:creationId xmlns:a16="http://schemas.microsoft.com/office/drawing/2014/main" id="{D2500F2E-56D0-D9F5-D084-50ACAD3D7B9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997311" y="3047891"/>
            <a:ext cx="1782893" cy="805868"/>
          </a:xfrm>
          <a:prstGeom prst="rect">
            <a:avLst/>
          </a:prstGeom>
        </p:spPr>
      </p:pic>
      <p:pic>
        <p:nvPicPr>
          <p:cNvPr id="35" name="Picture 34" descr="A black and white text on a black background&#10;&#10;Description automatically generated">
            <a:extLst>
              <a:ext uri="{FF2B5EF4-FFF2-40B4-BE49-F238E27FC236}">
                <a16:creationId xmlns:a16="http://schemas.microsoft.com/office/drawing/2014/main" id="{332D35CA-9C39-8307-5FED-4ED333748DF0}"/>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094836" y="3196113"/>
            <a:ext cx="1634897" cy="465774"/>
          </a:xfrm>
          <a:prstGeom prst="rect">
            <a:avLst/>
          </a:prstGeom>
        </p:spPr>
      </p:pic>
      <p:pic>
        <p:nvPicPr>
          <p:cNvPr id="4098" name="Picture 2" descr="University of Bristol Logo PNG Transparent &amp; SVG Vector - Freebie Supply">
            <a:extLst>
              <a:ext uri="{FF2B5EF4-FFF2-40B4-BE49-F238E27FC236}">
                <a16:creationId xmlns:a16="http://schemas.microsoft.com/office/drawing/2014/main" id="{7F5DE85F-75F6-226A-2502-3CE778C003B1}"/>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170182" y="4068019"/>
            <a:ext cx="1580957" cy="4572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black background with red letters&#10;&#10;Description automatically generated">
            <a:extLst>
              <a:ext uri="{FF2B5EF4-FFF2-40B4-BE49-F238E27FC236}">
                <a16:creationId xmlns:a16="http://schemas.microsoft.com/office/drawing/2014/main" id="{15CBB90E-D9E6-285D-2D2B-100190159B5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418388" y="4827513"/>
            <a:ext cx="1277021" cy="678417"/>
          </a:xfrm>
          <a:prstGeom prst="rect">
            <a:avLst/>
          </a:prstGeom>
        </p:spPr>
      </p:pic>
      <p:pic>
        <p:nvPicPr>
          <p:cNvPr id="4100" name="Picture 4" descr="tuco logo 2018 - BGL Rieber">
            <a:extLst>
              <a:ext uri="{FF2B5EF4-FFF2-40B4-BE49-F238E27FC236}">
                <a16:creationId xmlns:a16="http://schemas.microsoft.com/office/drawing/2014/main" id="{AC814199-F895-00ED-2112-05DA6785AED2}"/>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1204704" y="5052712"/>
            <a:ext cx="889661" cy="31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36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802443D7-8056-31E2-5D53-FC65182A2E5E}"/>
              </a:ext>
            </a:extLst>
          </p:cNvPr>
          <p:cNvSpPr>
            <a:spLocks noGrp="1"/>
          </p:cNvSpPr>
          <p:nvPr>
            <p:ph type="ctrTitle"/>
          </p:nvPr>
        </p:nvSpPr>
        <p:spPr>
          <a:xfrm>
            <a:off x="804672" y="5116529"/>
            <a:ext cx="10592174" cy="1000655"/>
          </a:xfrm>
        </p:spPr>
        <p:txBody>
          <a:bodyPr vert="horz" lIns="91440" tIns="45720" rIns="91440" bIns="45720" rtlCol="0" anchor="t">
            <a:normAutofit/>
          </a:bodyPr>
          <a:lstStyle/>
          <a:p>
            <a:pPr defTabSz="914400"/>
            <a:r>
              <a:rPr lang="en-US" sz="4000" b="0" dirty="0">
                <a:cs typeface="Roboto" panose="02000000000000000000" pitchFamily="2" charset="0"/>
              </a:rPr>
              <a:t>I would love some questions</a:t>
            </a:r>
          </a:p>
        </p:txBody>
      </p:sp>
      <p:pic>
        <p:nvPicPr>
          <p:cNvPr id="3074" name="Picture 2" descr="How to Handle Questions During a Presentation | SecondNature">
            <a:extLst>
              <a:ext uri="{FF2B5EF4-FFF2-40B4-BE49-F238E27FC236}">
                <a16:creationId xmlns:a16="http://schemas.microsoft.com/office/drawing/2014/main" id="{1714BE9C-CC7F-1B63-4836-097CEB2FA4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05"/>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3081" name="Group 308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3082" name="Freeform: Shape 308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3083" name="Freeform: Shape 308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084" name="Freeform: Shape 308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3085" name="Freeform: Shape 308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94720824-A94D-3531-72F4-0E2DCAA442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913211" y="329023"/>
            <a:ext cx="1034371" cy="435889"/>
          </a:xfrm>
          <a:prstGeom prst="rect">
            <a:avLst/>
          </a:prstGeom>
        </p:spPr>
      </p:pic>
      <p:pic>
        <p:nvPicPr>
          <p:cNvPr id="2" name="Picture 1">
            <a:extLst>
              <a:ext uri="{FF2B5EF4-FFF2-40B4-BE49-F238E27FC236}">
                <a16:creationId xmlns:a16="http://schemas.microsoft.com/office/drawing/2014/main" id="{62BA5612-726D-DF71-9745-FF85714169F5}"/>
              </a:ext>
            </a:extLst>
          </p:cNvPr>
          <p:cNvPicPr>
            <a:picLocks noChangeAspect="1"/>
          </p:cNvPicPr>
          <p:nvPr/>
        </p:nvPicPr>
        <p:blipFill>
          <a:blip r:embed="rId5"/>
          <a:stretch>
            <a:fillRect/>
          </a:stretch>
        </p:blipFill>
        <p:spPr>
          <a:xfrm>
            <a:off x="7620000" y="1654456"/>
            <a:ext cx="3962400" cy="3962400"/>
          </a:xfrm>
          <a:prstGeom prst="rect">
            <a:avLst/>
          </a:prstGeom>
        </p:spPr>
      </p:pic>
    </p:spTree>
    <p:extLst>
      <p:ext uri="{BB962C8B-B14F-4D97-AF65-F5344CB8AC3E}">
        <p14:creationId xmlns:p14="http://schemas.microsoft.com/office/powerpoint/2010/main" val="25936603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26471B9-D062-42B3-740B-0C0AF675E43C}"/>
              </a:ext>
            </a:extLst>
          </p:cNvPr>
          <p:cNvSpPr>
            <a:spLocks noGrp="1"/>
          </p:cNvSpPr>
          <p:nvPr>
            <p:ph type="ctrTitle"/>
          </p:nvPr>
        </p:nvSpPr>
        <p:spPr>
          <a:xfrm>
            <a:off x="1752600" y="567700"/>
            <a:ext cx="7938013" cy="387798"/>
          </a:xfrm>
        </p:spPr>
        <p:txBody>
          <a:bodyPr/>
          <a:lstStyle/>
          <a:p>
            <a:r>
              <a:rPr lang="en-GB" sz="2800" b="0" dirty="0">
                <a:solidFill>
                  <a:schemeClr val="tx1">
                    <a:lumMod val="65000"/>
                    <a:lumOff val="35000"/>
                  </a:schemeClr>
                </a:solidFill>
              </a:rPr>
              <a:t>The Market Sector</a:t>
            </a:r>
          </a:p>
        </p:txBody>
      </p:sp>
      <p:pic>
        <p:nvPicPr>
          <p:cNvPr id="2" name="Picture 1">
            <a:extLst>
              <a:ext uri="{FF2B5EF4-FFF2-40B4-BE49-F238E27FC236}">
                <a16:creationId xmlns:a16="http://schemas.microsoft.com/office/drawing/2014/main" id="{E134C617-E822-91AC-9DB0-A2B7B4EE595B}"/>
              </a:ext>
            </a:extLst>
          </p:cNvPr>
          <p:cNvPicPr/>
          <p:nvPr/>
        </p:nvPicPr>
        <p:blipFill>
          <a:blip r:embed="rId3">
            <a:extLst>
              <a:ext uri="{28A0092B-C50C-407E-A947-70E740481C1C}">
                <a14:useLocalDpi xmlns:a14="http://schemas.microsoft.com/office/drawing/2010/main" val="0"/>
              </a:ext>
            </a:extLst>
          </a:blip>
          <a:srcRect t="6847"/>
          <a:stretch>
            <a:fillRect/>
          </a:stretch>
        </p:blipFill>
        <p:spPr bwMode="auto">
          <a:xfrm>
            <a:off x="1600200" y="1586004"/>
            <a:ext cx="9677399" cy="4433796"/>
          </a:xfrm>
          <a:prstGeom prst="rect">
            <a:avLst/>
          </a:prstGeom>
          <a:noFill/>
        </p:spPr>
      </p:pic>
      <p:sp>
        <p:nvSpPr>
          <p:cNvPr id="4" name="TextBox 3">
            <a:extLst>
              <a:ext uri="{FF2B5EF4-FFF2-40B4-BE49-F238E27FC236}">
                <a16:creationId xmlns:a16="http://schemas.microsoft.com/office/drawing/2014/main" id="{A22BF392-63F6-A207-7F21-0707D5D592CA}"/>
              </a:ext>
            </a:extLst>
          </p:cNvPr>
          <p:cNvSpPr txBox="1"/>
          <p:nvPr/>
        </p:nvSpPr>
        <p:spPr>
          <a:xfrm>
            <a:off x="3657600" y="2057400"/>
            <a:ext cx="685800" cy="338554"/>
          </a:xfrm>
          <a:prstGeom prst="rect">
            <a:avLst/>
          </a:prstGeom>
          <a:solidFill>
            <a:schemeClr val="bg1"/>
          </a:solidFill>
        </p:spPr>
        <p:txBody>
          <a:bodyPr wrap="square" rtlCol="0">
            <a:spAutoFit/>
          </a:bodyPr>
          <a:lstStyle/>
          <a:p>
            <a:r>
              <a:rPr lang="en-US" sz="1600" dirty="0"/>
              <a:t>2024</a:t>
            </a:r>
          </a:p>
        </p:txBody>
      </p:sp>
      <p:sp>
        <p:nvSpPr>
          <p:cNvPr id="9" name="TextBox 8">
            <a:extLst>
              <a:ext uri="{FF2B5EF4-FFF2-40B4-BE49-F238E27FC236}">
                <a16:creationId xmlns:a16="http://schemas.microsoft.com/office/drawing/2014/main" id="{A73AF2D9-92F0-6452-7951-CF4EF290E949}"/>
              </a:ext>
            </a:extLst>
          </p:cNvPr>
          <p:cNvSpPr txBox="1"/>
          <p:nvPr/>
        </p:nvSpPr>
        <p:spPr>
          <a:xfrm>
            <a:off x="6705600" y="2057400"/>
            <a:ext cx="1143002" cy="338554"/>
          </a:xfrm>
          <a:prstGeom prst="rect">
            <a:avLst/>
          </a:prstGeom>
          <a:solidFill>
            <a:schemeClr val="bg1"/>
          </a:solidFill>
        </p:spPr>
        <p:txBody>
          <a:bodyPr wrap="square" rtlCol="0">
            <a:spAutoFit/>
          </a:bodyPr>
          <a:lstStyle/>
          <a:p>
            <a:r>
              <a:rPr lang="en-US" sz="1600" dirty="0"/>
              <a:t>2024 -2025</a:t>
            </a:r>
          </a:p>
        </p:txBody>
      </p:sp>
      <p:sp>
        <p:nvSpPr>
          <p:cNvPr id="10" name="TextBox 9">
            <a:extLst>
              <a:ext uri="{FF2B5EF4-FFF2-40B4-BE49-F238E27FC236}">
                <a16:creationId xmlns:a16="http://schemas.microsoft.com/office/drawing/2014/main" id="{338A96E3-23ED-237C-FF5A-80DFED97B87D}"/>
              </a:ext>
            </a:extLst>
          </p:cNvPr>
          <p:cNvSpPr txBox="1"/>
          <p:nvPr/>
        </p:nvSpPr>
        <p:spPr>
          <a:xfrm>
            <a:off x="9906000" y="2057400"/>
            <a:ext cx="1143002" cy="338554"/>
          </a:xfrm>
          <a:prstGeom prst="rect">
            <a:avLst/>
          </a:prstGeom>
          <a:solidFill>
            <a:schemeClr val="bg1"/>
          </a:solidFill>
        </p:spPr>
        <p:txBody>
          <a:bodyPr wrap="square" rtlCol="0">
            <a:spAutoFit/>
          </a:bodyPr>
          <a:lstStyle/>
          <a:p>
            <a:r>
              <a:rPr lang="en-US" sz="1600" dirty="0"/>
              <a:t>2025 -2027</a:t>
            </a:r>
          </a:p>
        </p:txBody>
      </p:sp>
    </p:spTree>
    <p:extLst>
      <p:ext uri="{BB962C8B-B14F-4D97-AF65-F5344CB8AC3E}">
        <p14:creationId xmlns:p14="http://schemas.microsoft.com/office/powerpoint/2010/main" val="42033991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D60D-DDE8-4208-C47A-96B6106619F7}"/>
              </a:ext>
            </a:extLst>
          </p:cNvPr>
          <p:cNvSpPr>
            <a:spLocks noGrp="1"/>
          </p:cNvSpPr>
          <p:nvPr>
            <p:ph type="ctrTitle"/>
          </p:nvPr>
        </p:nvSpPr>
        <p:spPr>
          <a:xfrm>
            <a:off x="1752600" y="567700"/>
            <a:ext cx="7938013" cy="387798"/>
          </a:xfrm>
        </p:spPr>
        <p:txBody>
          <a:bodyPr/>
          <a:lstStyle/>
          <a:p>
            <a:r>
              <a:rPr lang="en-US" altLang="en-US" sz="2800" b="0" dirty="0">
                <a:solidFill>
                  <a:schemeClr val="tx1">
                    <a:lumMod val="65000"/>
                    <a:lumOff val="35000"/>
                  </a:schemeClr>
                </a:solidFill>
              </a:rPr>
              <a:t>Facilities Management Market Overview </a:t>
            </a:r>
            <a:endParaRPr lang="en-US" sz="2800" b="0" dirty="0">
              <a:solidFill>
                <a:schemeClr val="tx1">
                  <a:lumMod val="65000"/>
                  <a:lumOff val="35000"/>
                </a:schemeClr>
              </a:solidFill>
            </a:endParaRPr>
          </a:p>
        </p:txBody>
      </p:sp>
      <p:pic>
        <p:nvPicPr>
          <p:cNvPr id="4" name="Picture 3">
            <a:extLst>
              <a:ext uri="{FF2B5EF4-FFF2-40B4-BE49-F238E27FC236}">
                <a16:creationId xmlns:a16="http://schemas.microsoft.com/office/drawing/2014/main" id="{B7765E5C-522D-30DE-C1AD-351304FB18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497796"/>
            <a:ext cx="4953000" cy="3821763"/>
          </a:xfrm>
          <a:prstGeom prst="rect">
            <a:avLst/>
          </a:prstGeom>
          <a:noFill/>
        </p:spPr>
      </p:pic>
      <p:sp>
        <p:nvSpPr>
          <p:cNvPr id="5" name="TextBox 4">
            <a:extLst>
              <a:ext uri="{FF2B5EF4-FFF2-40B4-BE49-F238E27FC236}">
                <a16:creationId xmlns:a16="http://schemas.microsoft.com/office/drawing/2014/main" id="{A2803D14-638B-BD8D-4089-AB9C872391CE}"/>
              </a:ext>
            </a:extLst>
          </p:cNvPr>
          <p:cNvSpPr txBox="1"/>
          <p:nvPr/>
        </p:nvSpPr>
        <p:spPr>
          <a:xfrm>
            <a:off x="2095500" y="1981200"/>
            <a:ext cx="3048000" cy="923330"/>
          </a:xfrm>
          <a:prstGeom prst="rect">
            <a:avLst/>
          </a:prstGeom>
          <a:solidFill>
            <a:schemeClr val="bg1"/>
          </a:solidFill>
        </p:spPr>
        <p:txBody>
          <a:bodyPr wrap="square" rtlCol="0">
            <a:spAutoFit/>
          </a:bodyPr>
          <a:lstStyle/>
          <a:p>
            <a:pPr algn="ctr"/>
            <a:r>
              <a:rPr lang="en-US" dirty="0"/>
              <a:t>UK Facilities Management Market 2023</a:t>
            </a:r>
          </a:p>
          <a:p>
            <a:pPr algn="ctr"/>
            <a:r>
              <a:rPr lang="en-US" b="1" dirty="0"/>
              <a:t>£234.6bn</a:t>
            </a:r>
          </a:p>
        </p:txBody>
      </p:sp>
      <p:sp>
        <p:nvSpPr>
          <p:cNvPr id="6" name="TextBox 5">
            <a:extLst>
              <a:ext uri="{FF2B5EF4-FFF2-40B4-BE49-F238E27FC236}">
                <a16:creationId xmlns:a16="http://schemas.microsoft.com/office/drawing/2014/main" id="{A7545984-04E9-E5A8-17EE-6F8DED55155F}"/>
              </a:ext>
            </a:extLst>
          </p:cNvPr>
          <p:cNvSpPr txBox="1"/>
          <p:nvPr/>
        </p:nvSpPr>
        <p:spPr>
          <a:xfrm>
            <a:off x="1524000" y="3788879"/>
            <a:ext cx="2819400" cy="646331"/>
          </a:xfrm>
          <a:prstGeom prst="rect">
            <a:avLst/>
          </a:prstGeom>
          <a:solidFill>
            <a:schemeClr val="bg1"/>
          </a:solidFill>
        </p:spPr>
        <p:txBody>
          <a:bodyPr wrap="square" rtlCol="0">
            <a:spAutoFit/>
          </a:bodyPr>
          <a:lstStyle/>
          <a:p>
            <a:pPr algn="ctr"/>
            <a:r>
              <a:rPr lang="en-US" dirty="0"/>
              <a:t>Contracted Market =</a:t>
            </a:r>
          </a:p>
          <a:p>
            <a:pPr algn="ctr"/>
            <a:r>
              <a:rPr lang="en-US" b="1" dirty="0"/>
              <a:t>£165.8bn</a:t>
            </a:r>
          </a:p>
        </p:txBody>
      </p:sp>
      <p:sp>
        <p:nvSpPr>
          <p:cNvPr id="7" name="TextBox 6">
            <a:extLst>
              <a:ext uri="{FF2B5EF4-FFF2-40B4-BE49-F238E27FC236}">
                <a16:creationId xmlns:a16="http://schemas.microsoft.com/office/drawing/2014/main" id="{2CA10687-6FD9-C706-EE4B-DD8EBCDB315B}"/>
              </a:ext>
            </a:extLst>
          </p:cNvPr>
          <p:cNvSpPr txBox="1"/>
          <p:nvPr/>
        </p:nvSpPr>
        <p:spPr>
          <a:xfrm>
            <a:off x="4762500" y="3779950"/>
            <a:ext cx="1219200" cy="646331"/>
          </a:xfrm>
          <a:prstGeom prst="rect">
            <a:avLst/>
          </a:prstGeom>
          <a:solidFill>
            <a:schemeClr val="bg1"/>
          </a:solidFill>
        </p:spPr>
        <p:txBody>
          <a:bodyPr wrap="square" rtlCol="0">
            <a:spAutoFit/>
          </a:bodyPr>
          <a:lstStyle/>
          <a:p>
            <a:pPr algn="ctr"/>
            <a:r>
              <a:rPr lang="en-US" dirty="0"/>
              <a:t>In-House</a:t>
            </a:r>
          </a:p>
          <a:p>
            <a:pPr algn="ctr"/>
            <a:r>
              <a:rPr lang="en-US" b="1" dirty="0"/>
              <a:t>£68.8bn</a:t>
            </a:r>
          </a:p>
        </p:txBody>
      </p:sp>
      <p:pic>
        <p:nvPicPr>
          <p:cNvPr id="8" name="Picture 7">
            <a:extLst>
              <a:ext uri="{FF2B5EF4-FFF2-40B4-BE49-F238E27FC236}">
                <a16:creationId xmlns:a16="http://schemas.microsoft.com/office/drawing/2014/main" id="{D166978B-7867-2228-2425-A690D528D0E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627045"/>
            <a:ext cx="5867400" cy="3423286"/>
          </a:xfrm>
          <a:prstGeom prst="rect">
            <a:avLst/>
          </a:prstGeom>
          <a:noFill/>
        </p:spPr>
      </p:pic>
      <p:sp>
        <p:nvSpPr>
          <p:cNvPr id="9" name="TextBox 8">
            <a:extLst>
              <a:ext uri="{FF2B5EF4-FFF2-40B4-BE49-F238E27FC236}">
                <a16:creationId xmlns:a16="http://schemas.microsoft.com/office/drawing/2014/main" id="{DC8FD6B8-5038-209B-DA00-ADECBFD45F58}"/>
              </a:ext>
            </a:extLst>
          </p:cNvPr>
          <p:cNvSpPr txBox="1"/>
          <p:nvPr/>
        </p:nvSpPr>
        <p:spPr>
          <a:xfrm>
            <a:off x="8991600" y="2999601"/>
            <a:ext cx="457200" cy="276999"/>
          </a:xfrm>
          <a:prstGeom prst="rect">
            <a:avLst/>
          </a:prstGeom>
          <a:noFill/>
        </p:spPr>
        <p:txBody>
          <a:bodyPr wrap="square" rtlCol="0">
            <a:spAutoFit/>
          </a:bodyPr>
          <a:lstStyle/>
          <a:p>
            <a:r>
              <a:rPr lang="en-US" sz="1200" dirty="0">
                <a:solidFill>
                  <a:schemeClr val="bg1"/>
                </a:solidFill>
              </a:rPr>
              <a:t>47.1</a:t>
            </a:r>
          </a:p>
        </p:txBody>
      </p:sp>
    </p:spTree>
    <p:extLst>
      <p:ext uri="{BB962C8B-B14F-4D97-AF65-F5344CB8AC3E}">
        <p14:creationId xmlns:p14="http://schemas.microsoft.com/office/powerpoint/2010/main" val="1918082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C05F-4935-BED6-8D8F-6D3B89C78BAA}"/>
              </a:ext>
            </a:extLst>
          </p:cNvPr>
          <p:cNvSpPr>
            <a:spLocks noGrp="1"/>
          </p:cNvSpPr>
          <p:nvPr>
            <p:ph type="ctrTitle"/>
          </p:nvPr>
        </p:nvSpPr>
        <p:spPr>
          <a:xfrm>
            <a:off x="1752600" y="567700"/>
            <a:ext cx="7938013" cy="387798"/>
          </a:xfrm>
        </p:spPr>
        <p:txBody>
          <a:bodyPr/>
          <a:lstStyle/>
          <a:p>
            <a:r>
              <a:rPr lang="en-US" sz="2800" b="0" dirty="0">
                <a:solidFill>
                  <a:schemeClr val="tx1">
                    <a:lumMod val="65000"/>
                    <a:lumOff val="35000"/>
                  </a:schemeClr>
                </a:solidFill>
              </a:rPr>
              <a:t>Competitive Landscape and Market Evolution</a:t>
            </a:r>
          </a:p>
        </p:txBody>
      </p:sp>
      <p:sp>
        <p:nvSpPr>
          <p:cNvPr id="4" name="Rounded Rectangle 3">
            <a:extLst>
              <a:ext uri="{FF2B5EF4-FFF2-40B4-BE49-F238E27FC236}">
                <a16:creationId xmlns:a16="http://schemas.microsoft.com/office/drawing/2014/main" id="{3DCE16C4-05E8-7A38-EC70-1E6203EA61DC}"/>
              </a:ext>
            </a:extLst>
          </p:cNvPr>
          <p:cNvSpPr/>
          <p:nvPr/>
        </p:nvSpPr>
        <p:spPr bwMode="auto">
          <a:xfrm>
            <a:off x="1971675" y="1362105"/>
            <a:ext cx="8247600" cy="622761"/>
          </a:xfrm>
          <a:prstGeom prst="roundRect">
            <a:avLst>
              <a:gd name="adj" fmla="val 11911"/>
            </a:avLst>
          </a:prstGeom>
          <a:solidFill>
            <a:schemeClr val="bg1"/>
          </a:solidFill>
          <a:ln w="12700" cap="flat" cmpd="sng" algn="ctr">
            <a:solidFill>
              <a:srgbClr val="A9A6A1"/>
            </a:solidFill>
            <a:prstDash val="dash"/>
            <a:round/>
            <a:headEnd type="none" w="sm" len="sm"/>
            <a:tailEnd type="none" w="sm" len="sm"/>
          </a:ln>
          <a:effectLst>
            <a:outerShdw blurRad="50800" dist="25400" dir="5400000" algn="tl" rotWithShape="0">
              <a:srgbClr val="000000">
                <a:alpha val="20000"/>
              </a:srgb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sp>
        <p:nvSpPr>
          <p:cNvPr id="5" name="Rounded Rectangle 4">
            <a:extLst>
              <a:ext uri="{FF2B5EF4-FFF2-40B4-BE49-F238E27FC236}">
                <a16:creationId xmlns:a16="http://schemas.microsoft.com/office/drawing/2014/main" id="{2E286F5B-0163-B6DC-1936-A10C0A3FC90D}"/>
              </a:ext>
            </a:extLst>
          </p:cNvPr>
          <p:cNvSpPr/>
          <p:nvPr/>
        </p:nvSpPr>
        <p:spPr bwMode="auto">
          <a:xfrm>
            <a:off x="1971675" y="2098014"/>
            <a:ext cx="8247600" cy="622761"/>
          </a:xfrm>
          <a:prstGeom prst="roundRect">
            <a:avLst>
              <a:gd name="adj" fmla="val 13872"/>
            </a:avLst>
          </a:prstGeom>
          <a:solidFill>
            <a:srgbClr val="D3D0C9"/>
          </a:solidFill>
          <a:ln w="12700" cap="flat" cmpd="sng" algn="ctr">
            <a:solidFill>
              <a:srgbClr val="A9A6A1"/>
            </a:solidFill>
            <a:prstDash val="solid"/>
            <a:round/>
            <a:headEnd type="none" w="sm" len="sm"/>
            <a:tailEnd type="none" w="sm" len="sm"/>
          </a:ln>
          <a:effectLst>
            <a:outerShdw blurRad="50800" dist="25400" dir="5400000" algn="tl" rotWithShape="0">
              <a:srgbClr val="000000">
                <a:alpha val="20000"/>
              </a:srgb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sp>
        <p:nvSpPr>
          <p:cNvPr id="6" name="Rounded Rectangle 5">
            <a:extLst>
              <a:ext uri="{FF2B5EF4-FFF2-40B4-BE49-F238E27FC236}">
                <a16:creationId xmlns:a16="http://schemas.microsoft.com/office/drawing/2014/main" id="{ACADDBA7-6592-8421-F965-7E4682FD1F77}"/>
              </a:ext>
            </a:extLst>
          </p:cNvPr>
          <p:cNvSpPr/>
          <p:nvPr/>
        </p:nvSpPr>
        <p:spPr bwMode="auto">
          <a:xfrm>
            <a:off x="1971675" y="2833923"/>
            <a:ext cx="2547200" cy="2173557"/>
          </a:xfrm>
          <a:prstGeom prst="roundRect">
            <a:avLst>
              <a:gd name="adj" fmla="val 3781"/>
            </a:avLst>
          </a:prstGeom>
          <a:solidFill>
            <a:schemeClr val="bg1"/>
          </a:solidFill>
          <a:ln w="12700" cap="flat" cmpd="sng" algn="ctr">
            <a:solidFill>
              <a:srgbClr val="A9A6A1"/>
            </a:solidFill>
            <a:prstDash val="solid"/>
            <a:round/>
            <a:headEnd type="none" w="sm" len="sm"/>
            <a:tailEnd type="none" w="sm" len="sm"/>
          </a:ln>
          <a:effectLst>
            <a:outerShdw blurRad="50800" dist="25400" dir="5400000" algn="tl" rotWithShape="0">
              <a:srgbClr val="000000">
                <a:alpha val="20000"/>
              </a:srgb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sp>
        <p:nvSpPr>
          <p:cNvPr id="7" name="Rounded Rectangle 6">
            <a:extLst>
              <a:ext uri="{FF2B5EF4-FFF2-40B4-BE49-F238E27FC236}">
                <a16:creationId xmlns:a16="http://schemas.microsoft.com/office/drawing/2014/main" id="{1540BDC6-A8DF-93C9-4F25-903F33B03689}"/>
              </a:ext>
            </a:extLst>
          </p:cNvPr>
          <p:cNvSpPr/>
          <p:nvPr/>
        </p:nvSpPr>
        <p:spPr bwMode="auto">
          <a:xfrm>
            <a:off x="4821875" y="2833923"/>
            <a:ext cx="2547200" cy="2173557"/>
          </a:xfrm>
          <a:prstGeom prst="roundRect">
            <a:avLst>
              <a:gd name="adj" fmla="val 3781"/>
            </a:avLst>
          </a:prstGeom>
          <a:solidFill>
            <a:schemeClr val="bg1"/>
          </a:solidFill>
          <a:ln w="12700" cap="flat" cmpd="sng" algn="ctr">
            <a:solidFill>
              <a:srgbClr val="A9A6A1"/>
            </a:solidFill>
            <a:prstDash val="solid"/>
            <a:round/>
            <a:headEnd type="none" w="sm" len="sm"/>
            <a:tailEnd type="none" w="sm" len="sm"/>
          </a:ln>
          <a:effectLst>
            <a:outerShdw blurRad="50800" dist="25400" dir="5400000" algn="tl" rotWithShape="0">
              <a:srgbClr val="000000">
                <a:alpha val="20000"/>
              </a:srgb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sp>
        <p:nvSpPr>
          <p:cNvPr id="8" name="Rounded Rectangle 7">
            <a:extLst>
              <a:ext uri="{FF2B5EF4-FFF2-40B4-BE49-F238E27FC236}">
                <a16:creationId xmlns:a16="http://schemas.microsoft.com/office/drawing/2014/main" id="{646A6BFF-AC57-A02B-592E-62F9C2233D94}"/>
              </a:ext>
            </a:extLst>
          </p:cNvPr>
          <p:cNvSpPr/>
          <p:nvPr/>
        </p:nvSpPr>
        <p:spPr bwMode="auto">
          <a:xfrm>
            <a:off x="7652445" y="2788241"/>
            <a:ext cx="2547200" cy="2173557"/>
          </a:xfrm>
          <a:prstGeom prst="roundRect">
            <a:avLst>
              <a:gd name="adj" fmla="val 3781"/>
            </a:avLst>
          </a:prstGeom>
          <a:solidFill>
            <a:schemeClr val="bg1"/>
          </a:solidFill>
          <a:ln w="12700" cap="flat" cmpd="sng" algn="ctr">
            <a:solidFill>
              <a:srgbClr val="A9A6A1"/>
            </a:solidFill>
            <a:prstDash val="solid"/>
            <a:round/>
            <a:headEnd type="none" w="sm" len="sm"/>
            <a:tailEnd type="none" w="sm" len="sm"/>
          </a:ln>
          <a:effectLst>
            <a:outerShdw blurRad="50800" dist="25400" dir="5400000" algn="tl" rotWithShape="0">
              <a:srgbClr val="000000">
                <a:alpha val="20000"/>
              </a:srgb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sp>
        <p:nvSpPr>
          <p:cNvPr id="9" name="Rounded Rectangle 8">
            <a:extLst>
              <a:ext uri="{FF2B5EF4-FFF2-40B4-BE49-F238E27FC236}">
                <a16:creationId xmlns:a16="http://schemas.microsoft.com/office/drawing/2014/main" id="{71573245-CB29-EC28-3DDA-D5766D004CB5}"/>
              </a:ext>
            </a:extLst>
          </p:cNvPr>
          <p:cNvSpPr/>
          <p:nvPr/>
        </p:nvSpPr>
        <p:spPr bwMode="auto">
          <a:xfrm>
            <a:off x="1971675" y="5477210"/>
            <a:ext cx="8247600" cy="923590"/>
          </a:xfrm>
          <a:prstGeom prst="roundRect">
            <a:avLst>
              <a:gd name="adj" fmla="val 8516"/>
            </a:avLst>
          </a:prstGeom>
          <a:solidFill>
            <a:srgbClr val="2A295C"/>
          </a:solidFill>
          <a:ln w="12700" cap="flat" cmpd="sng" algn="ctr">
            <a:noFill/>
            <a:prstDash val="solid"/>
            <a:round/>
            <a:headEnd type="none" w="sm" len="sm"/>
            <a:tailEnd type="none" w="sm" len="sm"/>
          </a:ln>
          <a:effectLst>
            <a:outerShdw blurRad="50800" dist="25400" dir="5400000" algn="tl" rotWithShape="0">
              <a:srgbClr val="000000">
                <a:alpha val="20000"/>
              </a:srgbClr>
            </a:outerShdw>
          </a:effectLst>
        </p:spPr>
        <p:txBody>
          <a:bodyPr vert="horz" wrap="square" lIns="91440" tIns="45720" rIns="91440" bIns="45720" numCol="1" rtlCol="0" anchor="ctr" anchorCtr="0" compatLnSpc="1">
            <a:prstTxWarp prst="textNoShape">
              <a:avLst/>
            </a:prstTxWarp>
          </a:bodyPr>
          <a:lstStyle/>
          <a:p>
            <a:pPr marL="180000" indent="-180000">
              <a:spcAft>
                <a:spcPts val="300"/>
              </a:spcAft>
              <a:buFont typeface="Wingdings" charset="2"/>
              <a:buChar char="§"/>
            </a:pPr>
            <a:r>
              <a:rPr lang="en-US" sz="1600" dirty="0">
                <a:solidFill>
                  <a:schemeClr val="bg1"/>
                </a:solidFill>
              </a:rPr>
              <a:t>Different models</a:t>
            </a:r>
          </a:p>
          <a:p>
            <a:pPr marL="180000" indent="-180000">
              <a:spcAft>
                <a:spcPts val="300"/>
              </a:spcAft>
              <a:buFont typeface="Wingdings" charset="2"/>
              <a:buChar char="§"/>
            </a:pPr>
            <a:r>
              <a:rPr lang="en-US" sz="1600" dirty="0">
                <a:solidFill>
                  <a:schemeClr val="bg1"/>
                </a:solidFill>
              </a:rPr>
              <a:t>Investment to enlarge service capabilities and to expand footprint</a:t>
            </a:r>
          </a:p>
          <a:p>
            <a:pPr marL="180000" indent="-180000">
              <a:spcAft>
                <a:spcPts val="300"/>
              </a:spcAft>
              <a:buFont typeface="Wingdings" charset="2"/>
              <a:buChar char="§"/>
            </a:pPr>
            <a:r>
              <a:rPr lang="en-US" sz="1600" dirty="0">
                <a:solidFill>
                  <a:schemeClr val="bg1"/>
                </a:solidFill>
              </a:rPr>
              <a:t>Regional players as well</a:t>
            </a:r>
          </a:p>
        </p:txBody>
      </p:sp>
      <p:sp>
        <p:nvSpPr>
          <p:cNvPr id="10" name="TextBox 9">
            <a:extLst>
              <a:ext uri="{FF2B5EF4-FFF2-40B4-BE49-F238E27FC236}">
                <a16:creationId xmlns:a16="http://schemas.microsoft.com/office/drawing/2014/main" id="{3609A6B2-D649-E4AE-413A-C68A7B3FF7DD}"/>
              </a:ext>
            </a:extLst>
          </p:cNvPr>
          <p:cNvSpPr txBox="1"/>
          <p:nvPr/>
        </p:nvSpPr>
        <p:spPr>
          <a:xfrm>
            <a:off x="4536921" y="1488818"/>
            <a:ext cx="3118161" cy="338554"/>
          </a:xfrm>
          <a:prstGeom prst="rect">
            <a:avLst/>
          </a:prstGeom>
          <a:noFill/>
        </p:spPr>
        <p:txBody>
          <a:bodyPr wrap="none" rtlCol="0">
            <a:spAutoFit/>
          </a:bodyPr>
          <a:lstStyle/>
          <a:p>
            <a:pPr algn="ctr"/>
            <a:r>
              <a:rPr lang="en-US" sz="1600" b="1" dirty="0">
                <a:solidFill>
                  <a:srgbClr val="65676A"/>
                </a:solidFill>
              </a:rPr>
              <a:t>PROPERTY MANAGEMENT</a:t>
            </a:r>
          </a:p>
        </p:txBody>
      </p:sp>
      <p:sp>
        <p:nvSpPr>
          <p:cNvPr id="11" name="TextBox 10">
            <a:extLst>
              <a:ext uri="{FF2B5EF4-FFF2-40B4-BE49-F238E27FC236}">
                <a16:creationId xmlns:a16="http://schemas.microsoft.com/office/drawing/2014/main" id="{AB4EF5F8-D148-FC52-C63A-3284FEAA5FE4}"/>
              </a:ext>
            </a:extLst>
          </p:cNvPr>
          <p:cNvSpPr txBox="1"/>
          <p:nvPr/>
        </p:nvSpPr>
        <p:spPr>
          <a:xfrm>
            <a:off x="9588652" y="1491769"/>
            <a:ext cx="463180" cy="363433"/>
          </a:xfrm>
          <a:prstGeom prst="rect">
            <a:avLst/>
          </a:prstGeom>
          <a:noFill/>
        </p:spPr>
        <p:txBody>
          <a:bodyPr wrap="none" lIns="0" tIns="0" rIns="0" bIns="0" rtlCol="0" anchor="ctr" anchorCtr="0">
            <a:spAutoFit/>
          </a:bodyPr>
          <a:lstStyle/>
          <a:p>
            <a:pPr algn="ctr">
              <a:lnSpc>
                <a:spcPct val="90000"/>
              </a:lnSpc>
            </a:pPr>
            <a:r>
              <a:rPr lang="en-US" sz="1300" dirty="0">
                <a:solidFill>
                  <a:srgbClr val="2A295C"/>
                </a:solidFill>
              </a:rPr>
              <a:t>CBRE</a:t>
            </a:r>
            <a:br>
              <a:rPr lang="en-US" sz="1300" dirty="0">
                <a:solidFill>
                  <a:srgbClr val="2A295C"/>
                </a:solidFill>
              </a:rPr>
            </a:br>
            <a:r>
              <a:rPr lang="en-US" sz="1300" dirty="0">
                <a:solidFill>
                  <a:srgbClr val="2A295C"/>
                </a:solidFill>
              </a:rPr>
              <a:t>JLL</a:t>
            </a:r>
          </a:p>
        </p:txBody>
      </p:sp>
      <p:sp>
        <p:nvSpPr>
          <p:cNvPr id="12" name="TextBox 11">
            <a:extLst>
              <a:ext uri="{FF2B5EF4-FFF2-40B4-BE49-F238E27FC236}">
                <a16:creationId xmlns:a16="http://schemas.microsoft.com/office/drawing/2014/main" id="{8CD29743-E13E-9AA9-AB33-C2F25D3331AB}"/>
              </a:ext>
            </a:extLst>
          </p:cNvPr>
          <p:cNvSpPr txBox="1"/>
          <p:nvPr/>
        </p:nvSpPr>
        <p:spPr>
          <a:xfrm>
            <a:off x="3698558" y="2233689"/>
            <a:ext cx="4794903" cy="338554"/>
          </a:xfrm>
          <a:prstGeom prst="rect">
            <a:avLst/>
          </a:prstGeom>
          <a:noFill/>
        </p:spPr>
        <p:txBody>
          <a:bodyPr wrap="none" rtlCol="0">
            <a:spAutoFit/>
          </a:bodyPr>
          <a:lstStyle/>
          <a:p>
            <a:pPr algn="ctr"/>
            <a:r>
              <a:rPr lang="en-US" sz="1600" b="1" dirty="0">
                <a:solidFill>
                  <a:srgbClr val="65676A"/>
                </a:solidFill>
              </a:rPr>
              <a:t>INTEGRATED FACILITIES MANAGEMENT</a:t>
            </a:r>
          </a:p>
        </p:txBody>
      </p:sp>
      <p:sp>
        <p:nvSpPr>
          <p:cNvPr id="13" name="TextBox 12">
            <a:extLst>
              <a:ext uri="{FF2B5EF4-FFF2-40B4-BE49-F238E27FC236}">
                <a16:creationId xmlns:a16="http://schemas.microsoft.com/office/drawing/2014/main" id="{44BC6F11-43BC-2937-5358-3C152DD904C7}"/>
              </a:ext>
            </a:extLst>
          </p:cNvPr>
          <p:cNvSpPr txBox="1"/>
          <p:nvPr/>
        </p:nvSpPr>
        <p:spPr>
          <a:xfrm>
            <a:off x="2717163" y="3068654"/>
            <a:ext cx="723723" cy="360099"/>
          </a:xfrm>
          <a:prstGeom prst="rect">
            <a:avLst/>
          </a:prstGeom>
          <a:noFill/>
        </p:spPr>
        <p:txBody>
          <a:bodyPr wrap="none" lIns="0" tIns="0" rIns="0" bIns="0" rtlCol="0" anchor="ctr" anchorCtr="0">
            <a:spAutoFit/>
          </a:bodyPr>
          <a:lstStyle/>
          <a:p>
            <a:pPr algn="ctr">
              <a:lnSpc>
                <a:spcPct val="90000"/>
              </a:lnSpc>
            </a:pPr>
            <a:r>
              <a:rPr lang="en-US" sz="1300" dirty="0">
                <a:solidFill>
                  <a:srgbClr val="2A295C"/>
                </a:solidFill>
              </a:rPr>
              <a:t>SODEXO</a:t>
            </a:r>
            <a:br>
              <a:rPr lang="en-US" sz="1300" dirty="0">
                <a:solidFill>
                  <a:srgbClr val="2A295C"/>
                </a:solidFill>
              </a:rPr>
            </a:br>
            <a:endParaRPr lang="en-US" sz="1300" dirty="0">
              <a:solidFill>
                <a:srgbClr val="2A295C"/>
              </a:solidFill>
            </a:endParaRPr>
          </a:p>
        </p:txBody>
      </p:sp>
      <p:sp>
        <p:nvSpPr>
          <p:cNvPr id="14" name="TextBox 13">
            <a:extLst>
              <a:ext uri="{FF2B5EF4-FFF2-40B4-BE49-F238E27FC236}">
                <a16:creationId xmlns:a16="http://schemas.microsoft.com/office/drawing/2014/main" id="{7D79A127-503B-51D4-B346-032EAF5E8FE7}"/>
              </a:ext>
            </a:extLst>
          </p:cNvPr>
          <p:cNvSpPr txBox="1"/>
          <p:nvPr/>
        </p:nvSpPr>
        <p:spPr>
          <a:xfrm>
            <a:off x="2154382" y="3933949"/>
            <a:ext cx="821351" cy="363433"/>
          </a:xfrm>
          <a:prstGeom prst="rect">
            <a:avLst/>
          </a:prstGeom>
          <a:noFill/>
        </p:spPr>
        <p:txBody>
          <a:bodyPr wrap="none" lIns="0" tIns="0" rIns="0" bIns="0" rtlCol="0" anchor="ctr" anchorCtr="0">
            <a:spAutoFit/>
          </a:bodyPr>
          <a:lstStyle/>
          <a:p>
            <a:pPr algn="ctr">
              <a:lnSpc>
                <a:spcPct val="90000"/>
              </a:lnSpc>
            </a:pPr>
            <a:r>
              <a:rPr lang="en-US" sz="1300" dirty="0">
                <a:solidFill>
                  <a:srgbClr val="2A295C"/>
                </a:solidFill>
              </a:rPr>
              <a:t>COMPASS</a:t>
            </a:r>
            <a:br>
              <a:rPr lang="en-US" sz="1300" dirty="0">
                <a:solidFill>
                  <a:srgbClr val="2A295C"/>
                </a:solidFill>
              </a:rPr>
            </a:br>
            <a:endParaRPr lang="en-US" sz="1300" dirty="0">
              <a:solidFill>
                <a:srgbClr val="2A295C"/>
              </a:solidFill>
            </a:endParaRPr>
          </a:p>
        </p:txBody>
      </p:sp>
      <p:pic>
        <p:nvPicPr>
          <p:cNvPr id="15" name="Picture 273" descr="Logo Compass">
            <a:extLst>
              <a:ext uri="{FF2B5EF4-FFF2-40B4-BE49-F238E27FC236}">
                <a16:creationId xmlns:a16="http://schemas.microsoft.com/office/drawing/2014/main" id="{8136ED4D-4769-331D-50B4-09F1DBF7D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468" b="22403"/>
          <a:stretch>
            <a:fillRect/>
          </a:stretch>
        </p:blipFill>
        <p:spPr bwMode="auto">
          <a:xfrm>
            <a:off x="2088127" y="4247753"/>
            <a:ext cx="1162050" cy="485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71" descr="iss_logo">
            <a:extLst>
              <a:ext uri="{FF2B5EF4-FFF2-40B4-BE49-F238E27FC236}">
                <a16:creationId xmlns:a16="http://schemas.microsoft.com/office/drawing/2014/main" id="{60E70112-0EB0-14AE-B98C-A8FB2D87E421}"/>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0200" y="3554760"/>
            <a:ext cx="566737" cy="4921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72" descr="jci">
            <a:extLst>
              <a:ext uri="{FF2B5EF4-FFF2-40B4-BE49-F238E27FC236}">
                <a16:creationId xmlns:a16="http://schemas.microsoft.com/office/drawing/2014/main" id="{D4F6D72B-A360-9798-AABA-39988E4D8FC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t="12766" b="12766"/>
          <a:stretch>
            <a:fillRect/>
          </a:stretch>
        </p:blipFill>
        <p:spPr bwMode="auto">
          <a:xfrm>
            <a:off x="8454956" y="2985497"/>
            <a:ext cx="1281112" cy="5270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B4FB736-090A-E13B-7E26-6F33B5E59539}"/>
              </a:ext>
            </a:extLst>
          </p:cNvPr>
          <p:cNvSpPr txBox="1"/>
          <p:nvPr/>
        </p:nvSpPr>
        <p:spPr>
          <a:xfrm>
            <a:off x="5188979" y="5055129"/>
            <a:ext cx="1812997" cy="196977"/>
          </a:xfrm>
          <a:prstGeom prst="rect">
            <a:avLst/>
          </a:prstGeom>
          <a:noFill/>
        </p:spPr>
        <p:txBody>
          <a:bodyPr wrap="none" lIns="0" tIns="0" rIns="0" bIns="0" rtlCol="0" anchor="ctr" anchorCtr="0">
            <a:spAutoFit/>
          </a:bodyPr>
          <a:lstStyle/>
          <a:p>
            <a:pPr algn="ctr">
              <a:lnSpc>
                <a:spcPct val="80000"/>
              </a:lnSpc>
            </a:pPr>
            <a:r>
              <a:rPr lang="en-US" sz="1600" b="1" dirty="0">
                <a:solidFill>
                  <a:srgbClr val="65676A"/>
                </a:solidFill>
              </a:rPr>
              <a:t>SOFT SERVICES</a:t>
            </a:r>
          </a:p>
        </p:txBody>
      </p:sp>
      <p:sp>
        <p:nvSpPr>
          <p:cNvPr id="19" name="TextBox 18">
            <a:extLst>
              <a:ext uri="{FF2B5EF4-FFF2-40B4-BE49-F238E27FC236}">
                <a16:creationId xmlns:a16="http://schemas.microsoft.com/office/drawing/2014/main" id="{C9CE7F22-3DD6-3BD8-2231-085E8C7DE874}"/>
              </a:ext>
            </a:extLst>
          </p:cNvPr>
          <p:cNvSpPr txBox="1"/>
          <p:nvPr/>
        </p:nvSpPr>
        <p:spPr>
          <a:xfrm>
            <a:off x="2309124" y="5055129"/>
            <a:ext cx="1872307" cy="196977"/>
          </a:xfrm>
          <a:prstGeom prst="rect">
            <a:avLst/>
          </a:prstGeom>
          <a:noFill/>
        </p:spPr>
        <p:txBody>
          <a:bodyPr wrap="none" lIns="0" tIns="0" rIns="0" bIns="0" rtlCol="0" anchor="ctr" anchorCtr="0">
            <a:spAutoFit/>
          </a:bodyPr>
          <a:lstStyle/>
          <a:p>
            <a:pPr algn="ctr">
              <a:lnSpc>
                <a:spcPct val="80000"/>
              </a:lnSpc>
            </a:pPr>
            <a:r>
              <a:rPr lang="en-US" sz="1600" b="1" dirty="0">
                <a:solidFill>
                  <a:srgbClr val="65676A"/>
                </a:solidFill>
              </a:rPr>
              <a:t>FOOD SERVICES</a:t>
            </a:r>
          </a:p>
        </p:txBody>
      </p:sp>
      <p:sp>
        <p:nvSpPr>
          <p:cNvPr id="20" name="TextBox 19">
            <a:extLst>
              <a:ext uri="{FF2B5EF4-FFF2-40B4-BE49-F238E27FC236}">
                <a16:creationId xmlns:a16="http://schemas.microsoft.com/office/drawing/2014/main" id="{F0EC83D1-77AA-2737-565B-665753BC70B4}"/>
              </a:ext>
            </a:extLst>
          </p:cNvPr>
          <p:cNvSpPr txBox="1"/>
          <p:nvPr/>
        </p:nvSpPr>
        <p:spPr>
          <a:xfrm>
            <a:off x="8416685" y="5055129"/>
            <a:ext cx="1057982" cy="196977"/>
          </a:xfrm>
          <a:prstGeom prst="rect">
            <a:avLst/>
          </a:prstGeom>
          <a:noFill/>
        </p:spPr>
        <p:txBody>
          <a:bodyPr wrap="none" lIns="0" tIns="0" rIns="0" bIns="0" rtlCol="0" anchor="ctr" anchorCtr="0">
            <a:spAutoFit/>
          </a:bodyPr>
          <a:lstStyle/>
          <a:p>
            <a:pPr algn="ctr">
              <a:lnSpc>
                <a:spcPct val="80000"/>
              </a:lnSpc>
            </a:pPr>
            <a:r>
              <a:rPr lang="en-US" sz="1600" b="1" dirty="0">
                <a:solidFill>
                  <a:srgbClr val="65676A"/>
                </a:solidFill>
              </a:rPr>
              <a:t>HARD FM</a:t>
            </a:r>
          </a:p>
        </p:txBody>
      </p:sp>
      <p:cxnSp>
        <p:nvCxnSpPr>
          <p:cNvPr id="21" name="Straight Arrow Connector 20">
            <a:extLst>
              <a:ext uri="{FF2B5EF4-FFF2-40B4-BE49-F238E27FC236}">
                <a16:creationId xmlns:a16="http://schemas.microsoft.com/office/drawing/2014/main" id="{A95655C9-2962-918B-B187-10D78D893A45}"/>
              </a:ext>
            </a:extLst>
          </p:cNvPr>
          <p:cNvCxnSpPr/>
          <p:nvPr/>
        </p:nvCxnSpPr>
        <p:spPr bwMode="auto">
          <a:xfrm flipV="1">
            <a:off x="2317803" y="2461097"/>
            <a:ext cx="0" cy="1459604"/>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5AB3C416-EE91-AFCB-8997-26F5672D45FF}"/>
              </a:ext>
            </a:extLst>
          </p:cNvPr>
          <p:cNvCxnSpPr/>
          <p:nvPr/>
        </p:nvCxnSpPr>
        <p:spPr bwMode="auto">
          <a:xfrm flipV="1">
            <a:off x="3038332" y="2461095"/>
            <a:ext cx="0" cy="573916"/>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BFA0133F-3E96-C48F-4DCD-3C8CA03EFDFD}"/>
              </a:ext>
            </a:extLst>
          </p:cNvPr>
          <p:cNvCxnSpPr/>
          <p:nvPr/>
        </p:nvCxnSpPr>
        <p:spPr bwMode="auto">
          <a:xfrm rot="10800000" flipV="1">
            <a:off x="9828401" y="1862756"/>
            <a:ext cx="0" cy="573916"/>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39DFAA81-BA88-6B6B-BA2A-57308CC472A8}"/>
              </a:ext>
            </a:extLst>
          </p:cNvPr>
          <p:cNvCxnSpPr/>
          <p:nvPr/>
        </p:nvCxnSpPr>
        <p:spPr bwMode="auto">
          <a:xfrm flipV="1">
            <a:off x="9828401" y="2512620"/>
            <a:ext cx="0" cy="197802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D35A7B10-C149-44C7-D46D-AEAA506E07F3}"/>
              </a:ext>
            </a:extLst>
          </p:cNvPr>
          <p:cNvSpPr txBox="1"/>
          <p:nvPr/>
        </p:nvSpPr>
        <p:spPr>
          <a:xfrm>
            <a:off x="8254132" y="4073460"/>
            <a:ext cx="989053" cy="360099"/>
          </a:xfrm>
          <a:prstGeom prst="rect">
            <a:avLst/>
          </a:prstGeom>
          <a:noFill/>
        </p:spPr>
        <p:txBody>
          <a:bodyPr wrap="none" lIns="0" tIns="0" rIns="0" bIns="0" rtlCol="0" anchor="ctr" anchorCtr="0">
            <a:spAutoFit/>
          </a:bodyPr>
          <a:lstStyle/>
          <a:p>
            <a:pPr>
              <a:lnSpc>
                <a:spcPct val="90000"/>
              </a:lnSpc>
            </a:pPr>
            <a:r>
              <a:rPr lang="en-US" sz="1300" dirty="0">
                <a:solidFill>
                  <a:srgbClr val="2A295C"/>
                </a:solidFill>
              </a:rPr>
              <a:t>JOHNSON</a:t>
            </a:r>
          </a:p>
          <a:p>
            <a:pPr>
              <a:lnSpc>
                <a:spcPct val="90000"/>
              </a:lnSpc>
            </a:pPr>
            <a:r>
              <a:rPr lang="en-US" sz="1300" dirty="0">
                <a:solidFill>
                  <a:srgbClr val="2A295C"/>
                </a:solidFill>
              </a:rPr>
              <a:t> CONTROLS</a:t>
            </a:r>
          </a:p>
        </p:txBody>
      </p:sp>
      <p:cxnSp>
        <p:nvCxnSpPr>
          <p:cNvPr id="26" name="Straight Arrow Connector 25">
            <a:extLst>
              <a:ext uri="{FF2B5EF4-FFF2-40B4-BE49-F238E27FC236}">
                <a16:creationId xmlns:a16="http://schemas.microsoft.com/office/drawing/2014/main" id="{1D006333-063C-9EDD-61C7-D00C4AFD5EA4}"/>
              </a:ext>
            </a:extLst>
          </p:cNvPr>
          <p:cNvCxnSpPr/>
          <p:nvPr/>
        </p:nvCxnSpPr>
        <p:spPr bwMode="auto">
          <a:xfrm flipV="1">
            <a:off x="6095475" y="2595416"/>
            <a:ext cx="0" cy="940247"/>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31E27439-3414-FD2B-4CD1-2E6BC424F3D0}"/>
              </a:ext>
            </a:extLst>
          </p:cNvPr>
          <p:cNvCxnSpPr/>
          <p:nvPr/>
        </p:nvCxnSpPr>
        <p:spPr bwMode="auto">
          <a:xfrm flipH="1">
            <a:off x="3628550" y="3818438"/>
            <a:ext cx="1514332"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432A686-1600-F7A9-1A9F-AFB4F98A6E85}"/>
              </a:ext>
            </a:extLst>
          </p:cNvPr>
          <p:cNvCxnSpPr/>
          <p:nvPr/>
        </p:nvCxnSpPr>
        <p:spPr bwMode="auto">
          <a:xfrm>
            <a:off x="6759997" y="3818438"/>
            <a:ext cx="1550970"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91F1E889-1919-1755-3F0D-64843C8EF01E}"/>
              </a:ext>
            </a:extLst>
          </p:cNvPr>
          <p:cNvCxnSpPr/>
          <p:nvPr/>
        </p:nvCxnSpPr>
        <p:spPr bwMode="auto">
          <a:xfrm flipH="1">
            <a:off x="5995097" y="4284907"/>
            <a:ext cx="2204237"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80986617-CD29-7CF9-4B65-E55D177BD741}"/>
              </a:ext>
            </a:extLst>
          </p:cNvPr>
          <p:cNvCxnSpPr/>
          <p:nvPr/>
        </p:nvCxnSpPr>
        <p:spPr bwMode="auto">
          <a:xfrm>
            <a:off x="3050544" y="4030206"/>
            <a:ext cx="2137162"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43BAF69F-052A-3DCC-10A1-70752DEC822D}"/>
              </a:ext>
            </a:extLst>
          </p:cNvPr>
          <p:cNvCxnSpPr/>
          <p:nvPr/>
        </p:nvCxnSpPr>
        <p:spPr bwMode="auto">
          <a:xfrm>
            <a:off x="3612314" y="3273125"/>
            <a:ext cx="1575393"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DC586766-F598-CB7D-C33D-D8C7E268E8ED}"/>
              </a:ext>
            </a:extLst>
          </p:cNvPr>
          <p:cNvCxnSpPr/>
          <p:nvPr/>
        </p:nvCxnSpPr>
        <p:spPr bwMode="auto">
          <a:xfrm>
            <a:off x="5334255" y="3273125"/>
            <a:ext cx="2637868"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3" name="Picture 2" descr="Sodexo Logo">
            <a:extLst>
              <a:ext uri="{FF2B5EF4-FFF2-40B4-BE49-F238E27FC236}">
                <a16:creationId xmlns:a16="http://schemas.microsoft.com/office/drawing/2014/main" id="{3C250D5B-5D82-CC07-8D43-396199105C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2002" y="3250486"/>
            <a:ext cx="723722" cy="54326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0B8BF7E-587F-9345-E2C5-DD71EED7D7F1}"/>
              </a:ext>
            </a:extLst>
          </p:cNvPr>
          <p:cNvSpPr txBox="1"/>
          <p:nvPr/>
        </p:nvSpPr>
        <p:spPr>
          <a:xfrm>
            <a:off x="5414340" y="1133727"/>
            <a:ext cx="1522854" cy="196977"/>
          </a:xfrm>
          <a:prstGeom prst="rect">
            <a:avLst/>
          </a:prstGeom>
          <a:noFill/>
        </p:spPr>
        <p:txBody>
          <a:bodyPr wrap="none" lIns="0" tIns="0" rIns="0" bIns="0" rtlCol="0" anchor="ctr" anchorCtr="0">
            <a:spAutoFit/>
          </a:bodyPr>
          <a:lstStyle/>
          <a:p>
            <a:pPr algn="ctr">
              <a:lnSpc>
                <a:spcPct val="80000"/>
              </a:lnSpc>
            </a:pPr>
            <a:r>
              <a:rPr lang="en-US" sz="1600" b="1" dirty="0">
                <a:solidFill>
                  <a:srgbClr val="65676A"/>
                </a:solidFill>
              </a:rPr>
              <a:t>REAL ESTATE</a:t>
            </a:r>
          </a:p>
        </p:txBody>
      </p:sp>
      <p:cxnSp>
        <p:nvCxnSpPr>
          <p:cNvPr id="35" name="Straight Arrow Connector 34">
            <a:extLst>
              <a:ext uri="{FF2B5EF4-FFF2-40B4-BE49-F238E27FC236}">
                <a16:creationId xmlns:a16="http://schemas.microsoft.com/office/drawing/2014/main" id="{DCEF233F-06F8-3078-ED4B-4971B71F187C}"/>
              </a:ext>
            </a:extLst>
          </p:cNvPr>
          <p:cNvCxnSpPr/>
          <p:nvPr/>
        </p:nvCxnSpPr>
        <p:spPr bwMode="auto">
          <a:xfrm flipV="1">
            <a:off x="8493461" y="2512620"/>
            <a:ext cx="0" cy="1408081"/>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D66CD816-A93F-99CA-58CE-239431040059}"/>
              </a:ext>
            </a:extLst>
          </p:cNvPr>
          <p:cNvSpPr txBox="1"/>
          <p:nvPr/>
        </p:nvSpPr>
        <p:spPr>
          <a:xfrm>
            <a:off x="9574982" y="4606624"/>
            <a:ext cx="490519" cy="180049"/>
          </a:xfrm>
          <a:prstGeom prst="rect">
            <a:avLst/>
          </a:prstGeom>
          <a:noFill/>
        </p:spPr>
        <p:txBody>
          <a:bodyPr wrap="none" lIns="0" tIns="0" rIns="0" bIns="0" rtlCol="0" anchor="ctr" anchorCtr="0">
            <a:spAutoFit/>
          </a:bodyPr>
          <a:lstStyle/>
          <a:p>
            <a:pPr>
              <a:lnSpc>
                <a:spcPct val="90000"/>
              </a:lnSpc>
            </a:pPr>
            <a:r>
              <a:rPr lang="en-US" sz="1300" dirty="0">
                <a:solidFill>
                  <a:srgbClr val="2A295C"/>
                </a:solidFill>
              </a:rPr>
              <a:t>MITIE</a:t>
            </a:r>
          </a:p>
        </p:txBody>
      </p:sp>
      <p:cxnSp>
        <p:nvCxnSpPr>
          <p:cNvPr id="37" name="Straight Arrow Connector 36">
            <a:extLst>
              <a:ext uri="{FF2B5EF4-FFF2-40B4-BE49-F238E27FC236}">
                <a16:creationId xmlns:a16="http://schemas.microsoft.com/office/drawing/2014/main" id="{A7417545-4F89-9C68-6C58-4D96A3C4A0D4}"/>
              </a:ext>
            </a:extLst>
          </p:cNvPr>
          <p:cNvCxnSpPr/>
          <p:nvPr/>
        </p:nvCxnSpPr>
        <p:spPr bwMode="auto">
          <a:xfrm flipH="1">
            <a:off x="5995097" y="4696648"/>
            <a:ext cx="3493352"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a:extLst>
              <a:ext uri="{FF2B5EF4-FFF2-40B4-BE49-F238E27FC236}">
                <a16:creationId xmlns:a16="http://schemas.microsoft.com/office/drawing/2014/main" id="{E3EF026F-4F99-9129-618B-3F5C98F37F66}"/>
              </a:ext>
            </a:extLst>
          </p:cNvPr>
          <p:cNvCxnSpPr/>
          <p:nvPr/>
        </p:nvCxnSpPr>
        <p:spPr bwMode="auto">
          <a:xfrm flipH="1">
            <a:off x="3588239" y="4711918"/>
            <a:ext cx="2204237" cy="0"/>
          </a:xfrm>
          <a:prstGeom prst="straightConnector1">
            <a:avLst/>
          </a:prstGeom>
          <a:solidFill>
            <a:schemeClr val="accent1"/>
          </a:solidFill>
          <a:ln w="63500" cap="flat" cmpd="sng" algn="ctr">
            <a:solidFill>
              <a:srgbClr val="65676A"/>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AutoShape 4" descr="Image result for MITIE logo">
            <a:extLst>
              <a:ext uri="{FF2B5EF4-FFF2-40B4-BE49-F238E27FC236}">
                <a16:creationId xmlns:a16="http://schemas.microsoft.com/office/drawing/2014/main" id="{1A6626B6-4E6C-C93D-07C1-35E86CC95F89}"/>
              </a:ext>
            </a:extLst>
          </p:cNvPr>
          <p:cNvSpPr>
            <a:spLocks noChangeAspect="1" noChangeArrowheads="1"/>
          </p:cNvSpPr>
          <p:nvPr/>
        </p:nvSpPr>
        <p:spPr bwMode="auto">
          <a:xfrm>
            <a:off x="5943600" y="36007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 name="Picture 39">
            <a:extLst>
              <a:ext uri="{FF2B5EF4-FFF2-40B4-BE49-F238E27FC236}">
                <a16:creationId xmlns:a16="http://schemas.microsoft.com/office/drawing/2014/main" id="{9E519FB1-8179-0286-5B32-5BC9FEEBC11E}"/>
              </a:ext>
            </a:extLst>
          </p:cNvPr>
          <p:cNvPicPr>
            <a:picLocks noChangeAspect="1"/>
          </p:cNvPicPr>
          <p:nvPr/>
        </p:nvPicPr>
        <p:blipFill>
          <a:blip r:embed="rId7"/>
          <a:stretch>
            <a:fillRect/>
          </a:stretch>
        </p:blipFill>
        <p:spPr>
          <a:xfrm>
            <a:off x="9488449" y="4665025"/>
            <a:ext cx="1042220" cy="577229"/>
          </a:xfrm>
          <a:prstGeom prst="rect">
            <a:avLst/>
          </a:prstGeom>
        </p:spPr>
      </p:pic>
      <p:pic>
        <p:nvPicPr>
          <p:cNvPr id="41" name="Picture 40">
            <a:extLst>
              <a:ext uri="{FF2B5EF4-FFF2-40B4-BE49-F238E27FC236}">
                <a16:creationId xmlns:a16="http://schemas.microsoft.com/office/drawing/2014/main" id="{4E0522EF-64B8-F31B-B9FB-9EF4B762710D}"/>
              </a:ext>
            </a:extLst>
          </p:cNvPr>
          <p:cNvPicPr>
            <a:picLocks noChangeAspect="1"/>
          </p:cNvPicPr>
          <p:nvPr/>
        </p:nvPicPr>
        <p:blipFill>
          <a:blip r:embed="rId8"/>
          <a:stretch>
            <a:fillRect/>
          </a:stretch>
        </p:blipFill>
        <p:spPr>
          <a:xfrm>
            <a:off x="2140168" y="1407307"/>
            <a:ext cx="1042221" cy="569156"/>
          </a:xfrm>
          <a:prstGeom prst="rect">
            <a:avLst/>
          </a:prstGeom>
        </p:spPr>
      </p:pic>
      <p:pic>
        <p:nvPicPr>
          <p:cNvPr id="42" name="Picture 8" descr="CBRE-Logo - Barlows">
            <a:extLst>
              <a:ext uri="{FF2B5EF4-FFF2-40B4-BE49-F238E27FC236}">
                <a16:creationId xmlns:a16="http://schemas.microsoft.com/office/drawing/2014/main" id="{B80AF6F9-4394-FD9A-3C90-5BA7121917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0064" y="1416512"/>
            <a:ext cx="918280" cy="5410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cs Singapore Logo">
            <a:extLst>
              <a:ext uri="{FF2B5EF4-FFF2-40B4-BE49-F238E27FC236}">
                <a16:creationId xmlns:a16="http://schemas.microsoft.com/office/drawing/2014/main" id="{4AC4779F-B841-DC59-7B8C-1935C1FF70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82676" y="3554760"/>
            <a:ext cx="761999" cy="47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8558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CF9FE-AF9D-2289-A1FE-C895B3926775}"/>
              </a:ext>
            </a:extLst>
          </p:cNvPr>
          <p:cNvSpPr>
            <a:spLocks noGrp="1"/>
          </p:cNvSpPr>
          <p:nvPr>
            <p:ph type="ctrTitle"/>
          </p:nvPr>
        </p:nvSpPr>
        <p:spPr>
          <a:xfrm>
            <a:off x="1752600" y="567700"/>
            <a:ext cx="7938013" cy="387798"/>
          </a:xfrm>
        </p:spPr>
        <p:txBody>
          <a:bodyPr/>
          <a:lstStyle/>
          <a:p>
            <a:r>
              <a:rPr lang="en-US" sz="2800" b="0" dirty="0">
                <a:solidFill>
                  <a:schemeClr val="tx1">
                    <a:lumMod val="65000"/>
                    <a:lumOff val="35000"/>
                  </a:schemeClr>
                </a:solidFill>
              </a:rPr>
              <a:t>Typical Route to reducing costs</a:t>
            </a:r>
          </a:p>
        </p:txBody>
      </p:sp>
      <p:grpSp>
        <p:nvGrpSpPr>
          <p:cNvPr id="39" name="Group 38">
            <a:extLst>
              <a:ext uri="{FF2B5EF4-FFF2-40B4-BE49-F238E27FC236}">
                <a16:creationId xmlns:a16="http://schemas.microsoft.com/office/drawing/2014/main" id="{60E9ED9D-600B-B67E-60C3-87A28068CE15}"/>
              </a:ext>
            </a:extLst>
          </p:cNvPr>
          <p:cNvGrpSpPr/>
          <p:nvPr/>
        </p:nvGrpSpPr>
        <p:grpSpPr>
          <a:xfrm>
            <a:off x="1297153" y="4001695"/>
            <a:ext cx="1490939" cy="299291"/>
            <a:chOff x="1794582" y="3837727"/>
            <a:chExt cx="1490939" cy="299291"/>
          </a:xfrm>
        </p:grpSpPr>
        <p:pic>
          <p:nvPicPr>
            <p:cNvPr id="40" name="Graphic 39" descr="Home outline">
              <a:extLst>
                <a:ext uri="{FF2B5EF4-FFF2-40B4-BE49-F238E27FC236}">
                  <a16:creationId xmlns:a16="http://schemas.microsoft.com/office/drawing/2014/main" id="{17E50B8E-93A6-03BF-D066-7A7D7B6E5A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4582" y="3837727"/>
              <a:ext cx="296465" cy="296465"/>
            </a:xfrm>
            <a:prstGeom prst="rect">
              <a:avLst/>
            </a:prstGeom>
          </p:spPr>
        </p:pic>
        <p:sp>
          <p:nvSpPr>
            <p:cNvPr id="41" name="TextBox 40">
              <a:extLst>
                <a:ext uri="{FF2B5EF4-FFF2-40B4-BE49-F238E27FC236}">
                  <a16:creationId xmlns:a16="http://schemas.microsoft.com/office/drawing/2014/main" id="{0D9002B8-E77B-BAE2-EF62-586EC705F5EA}"/>
                </a:ext>
              </a:extLst>
            </p:cNvPr>
            <p:cNvSpPr txBox="1"/>
            <p:nvPr/>
          </p:nvSpPr>
          <p:spPr>
            <a:xfrm>
              <a:off x="2029926" y="3860019"/>
              <a:ext cx="1255595" cy="276999"/>
            </a:xfrm>
            <a:prstGeom prst="rect">
              <a:avLst/>
            </a:prstGeom>
            <a:noFill/>
          </p:spPr>
          <p:txBody>
            <a:bodyPr wrap="square" rtlCol="0">
              <a:spAutoFit/>
            </a:bodyPr>
            <a:lstStyle/>
            <a:p>
              <a:r>
                <a:rPr lang="en-US" sz="1200" b="1" dirty="0">
                  <a:solidFill>
                    <a:srgbClr val="16207B"/>
                  </a:solidFill>
                  <a:latin typeface="Verdana"/>
                </a:rPr>
                <a:t>In House</a:t>
              </a:r>
            </a:p>
          </p:txBody>
        </p:sp>
      </p:grpSp>
      <p:grpSp>
        <p:nvGrpSpPr>
          <p:cNvPr id="42" name="Group 41">
            <a:extLst>
              <a:ext uri="{FF2B5EF4-FFF2-40B4-BE49-F238E27FC236}">
                <a16:creationId xmlns:a16="http://schemas.microsoft.com/office/drawing/2014/main" id="{F46ADBD7-1B2B-B449-C0FA-EC96B21384AC}"/>
              </a:ext>
            </a:extLst>
          </p:cNvPr>
          <p:cNvGrpSpPr/>
          <p:nvPr/>
        </p:nvGrpSpPr>
        <p:grpSpPr>
          <a:xfrm>
            <a:off x="5252123" y="2393011"/>
            <a:ext cx="1400408" cy="558496"/>
            <a:chOff x="5309454" y="2558084"/>
            <a:chExt cx="1400408" cy="558496"/>
          </a:xfrm>
        </p:grpSpPr>
        <p:grpSp>
          <p:nvGrpSpPr>
            <p:cNvPr id="43" name="Group 42">
              <a:extLst>
                <a:ext uri="{FF2B5EF4-FFF2-40B4-BE49-F238E27FC236}">
                  <a16:creationId xmlns:a16="http://schemas.microsoft.com/office/drawing/2014/main" id="{CBF35261-EEA5-E0AF-FB34-A13186E7CB37}"/>
                </a:ext>
              </a:extLst>
            </p:cNvPr>
            <p:cNvGrpSpPr/>
            <p:nvPr/>
          </p:nvGrpSpPr>
          <p:grpSpPr>
            <a:xfrm>
              <a:off x="5309454" y="2558084"/>
              <a:ext cx="265572" cy="251683"/>
              <a:chOff x="4871670" y="2691150"/>
              <a:chExt cx="595707" cy="642600"/>
            </a:xfrm>
          </p:grpSpPr>
          <p:pic>
            <p:nvPicPr>
              <p:cNvPr id="45" name="Graphic 44" descr="Paper outline">
                <a:extLst>
                  <a:ext uri="{FF2B5EF4-FFF2-40B4-BE49-F238E27FC236}">
                    <a16:creationId xmlns:a16="http://schemas.microsoft.com/office/drawing/2014/main" id="{B77DB880-DA84-9D56-923C-7505635AD7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33950" y="2776876"/>
                <a:ext cx="471149" cy="471149"/>
              </a:xfrm>
              <a:prstGeom prst="rect">
                <a:avLst/>
              </a:prstGeom>
            </p:spPr>
          </p:pic>
          <p:pic>
            <p:nvPicPr>
              <p:cNvPr id="46" name="Graphic 45" descr="Paper outline">
                <a:extLst>
                  <a:ext uri="{FF2B5EF4-FFF2-40B4-BE49-F238E27FC236}">
                    <a16:creationId xmlns:a16="http://schemas.microsoft.com/office/drawing/2014/main" id="{D9F9F679-9E6F-991C-1F1C-12443F6D0A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1670" y="2862601"/>
                <a:ext cx="471149" cy="471149"/>
              </a:xfrm>
              <a:prstGeom prst="rect">
                <a:avLst/>
              </a:prstGeom>
            </p:spPr>
          </p:pic>
          <p:pic>
            <p:nvPicPr>
              <p:cNvPr id="47" name="Graphic 46" descr="Paper outline">
                <a:extLst>
                  <a:ext uri="{FF2B5EF4-FFF2-40B4-BE49-F238E27FC236}">
                    <a16:creationId xmlns:a16="http://schemas.microsoft.com/office/drawing/2014/main" id="{1BD59837-0A9F-03F6-61DE-41585F6E0D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6228" y="2691150"/>
                <a:ext cx="471149" cy="471148"/>
              </a:xfrm>
              <a:prstGeom prst="rect">
                <a:avLst/>
              </a:prstGeom>
            </p:spPr>
          </p:pic>
        </p:grpSp>
        <p:sp>
          <p:nvSpPr>
            <p:cNvPr id="44" name="TextBox 43">
              <a:extLst>
                <a:ext uri="{FF2B5EF4-FFF2-40B4-BE49-F238E27FC236}">
                  <a16:creationId xmlns:a16="http://schemas.microsoft.com/office/drawing/2014/main" id="{02BF2C07-0B87-A010-6D8E-AC90515938C4}"/>
                </a:ext>
              </a:extLst>
            </p:cNvPr>
            <p:cNvSpPr txBox="1"/>
            <p:nvPr/>
          </p:nvSpPr>
          <p:spPr>
            <a:xfrm>
              <a:off x="5383235" y="2839581"/>
              <a:ext cx="1326627" cy="276999"/>
            </a:xfrm>
            <a:prstGeom prst="rect">
              <a:avLst/>
            </a:prstGeom>
            <a:noFill/>
          </p:spPr>
          <p:txBody>
            <a:bodyPr wrap="square" rtlCol="0">
              <a:spAutoFit/>
            </a:bodyPr>
            <a:lstStyle/>
            <a:p>
              <a:r>
                <a:rPr lang="en-US" sz="1200" b="1" dirty="0">
                  <a:solidFill>
                    <a:srgbClr val="16207B"/>
                  </a:solidFill>
                  <a:latin typeface="Verdana"/>
                </a:rPr>
                <a:t>Standardized</a:t>
              </a:r>
            </a:p>
          </p:txBody>
        </p:sp>
      </p:grpSp>
      <p:grpSp>
        <p:nvGrpSpPr>
          <p:cNvPr id="48" name="Group 47">
            <a:extLst>
              <a:ext uri="{FF2B5EF4-FFF2-40B4-BE49-F238E27FC236}">
                <a16:creationId xmlns:a16="http://schemas.microsoft.com/office/drawing/2014/main" id="{5EE26C7A-E49B-A100-65F8-79EDA40758B0}"/>
              </a:ext>
            </a:extLst>
          </p:cNvPr>
          <p:cNvGrpSpPr/>
          <p:nvPr/>
        </p:nvGrpSpPr>
        <p:grpSpPr>
          <a:xfrm>
            <a:off x="7348772" y="2134357"/>
            <a:ext cx="1255595" cy="513887"/>
            <a:chOff x="7737690" y="1679619"/>
            <a:chExt cx="1255595" cy="513887"/>
          </a:xfrm>
        </p:grpSpPr>
        <p:pic>
          <p:nvPicPr>
            <p:cNvPr id="49" name="Graphic 48" descr="Paperclip outline">
              <a:extLst>
                <a:ext uri="{FF2B5EF4-FFF2-40B4-BE49-F238E27FC236}">
                  <a16:creationId xmlns:a16="http://schemas.microsoft.com/office/drawing/2014/main" id="{528B891F-5C52-928D-36A3-45D42CFF45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9136550">
              <a:off x="7801990" y="1679619"/>
              <a:ext cx="228086" cy="228086"/>
            </a:xfrm>
            <a:prstGeom prst="rect">
              <a:avLst/>
            </a:prstGeom>
          </p:spPr>
        </p:pic>
        <p:sp>
          <p:nvSpPr>
            <p:cNvPr id="50" name="TextBox 49">
              <a:extLst>
                <a:ext uri="{FF2B5EF4-FFF2-40B4-BE49-F238E27FC236}">
                  <a16:creationId xmlns:a16="http://schemas.microsoft.com/office/drawing/2014/main" id="{BD292097-B252-33CB-42AE-720DB6544EC8}"/>
                </a:ext>
              </a:extLst>
            </p:cNvPr>
            <p:cNvSpPr txBox="1"/>
            <p:nvPr/>
          </p:nvSpPr>
          <p:spPr>
            <a:xfrm>
              <a:off x="7737690" y="1916507"/>
              <a:ext cx="1255595" cy="276999"/>
            </a:xfrm>
            <a:prstGeom prst="rect">
              <a:avLst/>
            </a:prstGeom>
            <a:noFill/>
          </p:spPr>
          <p:txBody>
            <a:bodyPr wrap="square" rtlCol="0">
              <a:spAutoFit/>
            </a:bodyPr>
            <a:lstStyle/>
            <a:p>
              <a:r>
                <a:rPr lang="en-US" sz="1200" b="1" dirty="0">
                  <a:solidFill>
                    <a:srgbClr val="16207B"/>
                  </a:solidFill>
                  <a:latin typeface="Verdana"/>
                </a:rPr>
                <a:t>Bundled</a:t>
              </a:r>
            </a:p>
          </p:txBody>
        </p:sp>
      </p:grpSp>
      <p:grpSp>
        <p:nvGrpSpPr>
          <p:cNvPr id="51" name="Group 50">
            <a:extLst>
              <a:ext uri="{FF2B5EF4-FFF2-40B4-BE49-F238E27FC236}">
                <a16:creationId xmlns:a16="http://schemas.microsoft.com/office/drawing/2014/main" id="{1A1119CE-DF32-AAE1-F9B1-A2D4AC34334D}"/>
              </a:ext>
            </a:extLst>
          </p:cNvPr>
          <p:cNvGrpSpPr/>
          <p:nvPr/>
        </p:nvGrpSpPr>
        <p:grpSpPr>
          <a:xfrm>
            <a:off x="9580392" y="1543348"/>
            <a:ext cx="1462246" cy="304316"/>
            <a:chOff x="10070069" y="1144374"/>
            <a:chExt cx="1462246" cy="304316"/>
          </a:xfrm>
        </p:grpSpPr>
        <p:pic>
          <p:nvPicPr>
            <p:cNvPr id="52" name="Graphic 51" descr="Puzzle outline">
              <a:extLst>
                <a:ext uri="{FF2B5EF4-FFF2-40B4-BE49-F238E27FC236}">
                  <a16:creationId xmlns:a16="http://schemas.microsoft.com/office/drawing/2014/main" id="{6D6DD1C9-2FD6-4436-7F02-F0E569E188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70069" y="1183117"/>
              <a:ext cx="265573" cy="265573"/>
            </a:xfrm>
            <a:prstGeom prst="rect">
              <a:avLst/>
            </a:prstGeom>
          </p:spPr>
        </p:pic>
        <p:sp>
          <p:nvSpPr>
            <p:cNvPr id="53" name="TextBox 52">
              <a:extLst>
                <a:ext uri="{FF2B5EF4-FFF2-40B4-BE49-F238E27FC236}">
                  <a16:creationId xmlns:a16="http://schemas.microsoft.com/office/drawing/2014/main" id="{7C8F4FC3-B761-562E-0B70-6525D916BDF6}"/>
                </a:ext>
              </a:extLst>
            </p:cNvPr>
            <p:cNvSpPr txBox="1"/>
            <p:nvPr/>
          </p:nvSpPr>
          <p:spPr>
            <a:xfrm>
              <a:off x="10276720" y="1144374"/>
              <a:ext cx="1255595" cy="276999"/>
            </a:xfrm>
            <a:prstGeom prst="rect">
              <a:avLst/>
            </a:prstGeom>
            <a:noFill/>
          </p:spPr>
          <p:txBody>
            <a:bodyPr wrap="square" rtlCol="0">
              <a:spAutoFit/>
            </a:bodyPr>
            <a:lstStyle/>
            <a:p>
              <a:r>
                <a:rPr lang="en-US" sz="1200" b="1" dirty="0">
                  <a:solidFill>
                    <a:srgbClr val="16207B"/>
                  </a:solidFill>
                  <a:latin typeface="Verdana"/>
                </a:rPr>
                <a:t>IFM/TFM</a:t>
              </a:r>
            </a:p>
          </p:txBody>
        </p:sp>
      </p:grpSp>
      <p:cxnSp>
        <p:nvCxnSpPr>
          <p:cNvPr id="54" name="Straight Arrow Connector 53">
            <a:extLst>
              <a:ext uri="{FF2B5EF4-FFF2-40B4-BE49-F238E27FC236}">
                <a16:creationId xmlns:a16="http://schemas.microsoft.com/office/drawing/2014/main" id="{1FAD3ED7-7FFA-193B-2DB5-E67F7133E5E4}"/>
              </a:ext>
            </a:extLst>
          </p:cNvPr>
          <p:cNvCxnSpPr>
            <a:cxnSpLocks/>
          </p:cNvCxnSpPr>
          <p:nvPr/>
        </p:nvCxnSpPr>
        <p:spPr>
          <a:xfrm flipV="1">
            <a:off x="983493" y="1499471"/>
            <a:ext cx="0" cy="4686539"/>
          </a:xfrm>
          <a:prstGeom prst="straightConnector1">
            <a:avLst/>
          </a:prstGeom>
          <a:noFill/>
          <a:ln w="6350" cap="flat" cmpd="sng" algn="ctr">
            <a:solidFill>
              <a:srgbClr val="629CD0"/>
            </a:solidFill>
            <a:prstDash val="solid"/>
            <a:miter lim="800000"/>
            <a:tailEnd type="triangle"/>
          </a:ln>
          <a:effectLst/>
        </p:spPr>
      </p:cxnSp>
      <p:sp>
        <p:nvSpPr>
          <p:cNvPr id="55" name="TextBox 54">
            <a:extLst>
              <a:ext uri="{FF2B5EF4-FFF2-40B4-BE49-F238E27FC236}">
                <a16:creationId xmlns:a16="http://schemas.microsoft.com/office/drawing/2014/main" id="{AD188027-E83D-76B9-DD45-27C4FFBA375F}"/>
              </a:ext>
            </a:extLst>
          </p:cNvPr>
          <p:cNvSpPr txBox="1"/>
          <p:nvPr/>
        </p:nvSpPr>
        <p:spPr>
          <a:xfrm rot="16200000">
            <a:off x="117849" y="3612237"/>
            <a:ext cx="1255595" cy="369332"/>
          </a:xfrm>
          <a:prstGeom prst="rect">
            <a:avLst/>
          </a:prstGeom>
          <a:noFill/>
        </p:spPr>
        <p:txBody>
          <a:bodyPr wrap="square" rtlCol="0">
            <a:spAutoFit/>
          </a:bodyPr>
          <a:lstStyle/>
          <a:p>
            <a:pPr algn="ctr"/>
            <a:r>
              <a:rPr lang="en-US" b="1" dirty="0">
                <a:solidFill>
                  <a:srgbClr val="629CD0"/>
                </a:solidFill>
                <a:latin typeface="Verdana"/>
              </a:rPr>
              <a:t>Savings</a:t>
            </a:r>
          </a:p>
        </p:txBody>
      </p:sp>
      <p:cxnSp>
        <p:nvCxnSpPr>
          <p:cNvPr id="56" name="Straight Arrow Connector 55">
            <a:extLst>
              <a:ext uri="{FF2B5EF4-FFF2-40B4-BE49-F238E27FC236}">
                <a16:creationId xmlns:a16="http://schemas.microsoft.com/office/drawing/2014/main" id="{81560011-F689-3CF3-1FF4-0605E72423B8}"/>
              </a:ext>
            </a:extLst>
          </p:cNvPr>
          <p:cNvCxnSpPr>
            <a:cxnSpLocks/>
          </p:cNvCxnSpPr>
          <p:nvPr/>
        </p:nvCxnSpPr>
        <p:spPr>
          <a:xfrm flipV="1">
            <a:off x="983493" y="6160743"/>
            <a:ext cx="10316853" cy="25267"/>
          </a:xfrm>
          <a:prstGeom prst="straightConnector1">
            <a:avLst/>
          </a:prstGeom>
          <a:noFill/>
          <a:ln w="6350" cap="flat" cmpd="sng" algn="ctr">
            <a:solidFill>
              <a:srgbClr val="629CD0"/>
            </a:solidFill>
            <a:prstDash val="solid"/>
            <a:miter lim="800000"/>
            <a:tailEnd type="triangle"/>
          </a:ln>
          <a:effectLst/>
        </p:spPr>
      </p:cxnSp>
      <p:sp>
        <p:nvSpPr>
          <p:cNvPr id="57" name="TextBox 56">
            <a:extLst>
              <a:ext uri="{FF2B5EF4-FFF2-40B4-BE49-F238E27FC236}">
                <a16:creationId xmlns:a16="http://schemas.microsoft.com/office/drawing/2014/main" id="{86292D3C-889E-7443-315F-EA54E57E9792}"/>
              </a:ext>
            </a:extLst>
          </p:cNvPr>
          <p:cNvSpPr txBox="1"/>
          <p:nvPr/>
        </p:nvSpPr>
        <p:spPr>
          <a:xfrm>
            <a:off x="3899790" y="6262092"/>
            <a:ext cx="4247703" cy="338554"/>
          </a:xfrm>
          <a:prstGeom prst="rect">
            <a:avLst/>
          </a:prstGeom>
          <a:noFill/>
        </p:spPr>
        <p:txBody>
          <a:bodyPr wrap="square" rtlCol="0">
            <a:spAutoFit/>
          </a:bodyPr>
          <a:lstStyle/>
          <a:p>
            <a:pPr algn="ctr"/>
            <a:r>
              <a:rPr lang="en-US" sz="1600" b="1" dirty="0">
                <a:solidFill>
                  <a:srgbClr val="629CD0"/>
                </a:solidFill>
                <a:latin typeface="Verdana"/>
              </a:rPr>
              <a:t>Consolidation</a:t>
            </a:r>
            <a:r>
              <a:rPr lang="en-US" sz="1200" b="1" dirty="0">
                <a:solidFill>
                  <a:srgbClr val="629CD0"/>
                </a:solidFill>
                <a:latin typeface="Verdana"/>
              </a:rPr>
              <a:t> </a:t>
            </a:r>
            <a:r>
              <a:rPr lang="en-US" sz="1600" b="1" dirty="0">
                <a:solidFill>
                  <a:srgbClr val="629CD0"/>
                </a:solidFill>
                <a:latin typeface="Verdana"/>
              </a:rPr>
              <a:t>&amp; Re-sourcing</a:t>
            </a:r>
          </a:p>
        </p:txBody>
      </p:sp>
      <p:sp>
        <p:nvSpPr>
          <p:cNvPr id="58" name="TextBox 57">
            <a:extLst>
              <a:ext uri="{FF2B5EF4-FFF2-40B4-BE49-F238E27FC236}">
                <a16:creationId xmlns:a16="http://schemas.microsoft.com/office/drawing/2014/main" id="{FF179489-5D46-0DAD-26F3-9712FF5C098D}"/>
              </a:ext>
            </a:extLst>
          </p:cNvPr>
          <p:cNvSpPr txBox="1"/>
          <p:nvPr/>
        </p:nvSpPr>
        <p:spPr>
          <a:xfrm>
            <a:off x="1290871" y="5292257"/>
            <a:ext cx="1855603" cy="738664"/>
          </a:xfrm>
          <a:prstGeom prst="rect">
            <a:avLst/>
          </a:prstGeom>
          <a:noFill/>
        </p:spPr>
        <p:txBody>
          <a:bodyPr wrap="square" rtlCol="0">
            <a:spAutoFit/>
          </a:bodyPr>
          <a:lstStyle/>
          <a:p>
            <a:r>
              <a:rPr lang="en-US" sz="1400" b="1" dirty="0">
                <a:solidFill>
                  <a:srgbClr val="000000"/>
                </a:solidFill>
                <a:latin typeface="Verdana"/>
              </a:rPr>
              <a:t>Own staff</a:t>
            </a:r>
          </a:p>
          <a:p>
            <a:r>
              <a:rPr lang="en-US" sz="1400" dirty="0">
                <a:solidFill>
                  <a:srgbClr val="000000"/>
                </a:solidFill>
                <a:latin typeface="Verdana"/>
              </a:rPr>
              <a:t>performing noncore services</a:t>
            </a:r>
          </a:p>
        </p:txBody>
      </p:sp>
      <p:sp>
        <p:nvSpPr>
          <p:cNvPr id="59" name="TextBox 58">
            <a:extLst>
              <a:ext uri="{FF2B5EF4-FFF2-40B4-BE49-F238E27FC236}">
                <a16:creationId xmlns:a16="http://schemas.microsoft.com/office/drawing/2014/main" id="{371845B8-BBFD-B23F-D78E-3E7C635F5E8E}"/>
              </a:ext>
            </a:extLst>
          </p:cNvPr>
          <p:cNvSpPr txBox="1"/>
          <p:nvPr/>
        </p:nvSpPr>
        <p:spPr>
          <a:xfrm>
            <a:off x="3041279" y="4696974"/>
            <a:ext cx="1965976" cy="738664"/>
          </a:xfrm>
          <a:prstGeom prst="rect">
            <a:avLst/>
          </a:prstGeom>
          <a:noFill/>
        </p:spPr>
        <p:txBody>
          <a:bodyPr wrap="square" rtlCol="0">
            <a:spAutoFit/>
          </a:bodyPr>
          <a:lstStyle/>
          <a:p>
            <a:r>
              <a:rPr lang="en-US" sz="1400" b="1" dirty="0">
                <a:solidFill>
                  <a:srgbClr val="000000"/>
                </a:solidFill>
                <a:latin typeface="Verdana"/>
              </a:rPr>
              <a:t>Re-sourcing </a:t>
            </a:r>
            <a:r>
              <a:rPr lang="en-US" sz="1400" dirty="0">
                <a:solidFill>
                  <a:srgbClr val="000000"/>
                </a:solidFill>
                <a:latin typeface="Verdana"/>
              </a:rPr>
              <a:t>of noncore tasks on a case-by-case basis</a:t>
            </a:r>
          </a:p>
        </p:txBody>
      </p:sp>
      <p:sp>
        <p:nvSpPr>
          <p:cNvPr id="60" name="TextBox 59">
            <a:extLst>
              <a:ext uri="{FF2B5EF4-FFF2-40B4-BE49-F238E27FC236}">
                <a16:creationId xmlns:a16="http://schemas.microsoft.com/office/drawing/2014/main" id="{8A6A4F26-3B05-7859-EBC5-16F0269008FB}"/>
              </a:ext>
            </a:extLst>
          </p:cNvPr>
          <p:cNvSpPr txBox="1"/>
          <p:nvPr/>
        </p:nvSpPr>
        <p:spPr>
          <a:xfrm>
            <a:off x="5192889" y="3894589"/>
            <a:ext cx="2096068" cy="1384995"/>
          </a:xfrm>
          <a:prstGeom prst="rect">
            <a:avLst/>
          </a:prstGeom>
          <a:noFill/>
        </p:spPr>
        <p:txBody>
          <a:bodyPr wrap="square" rtlCol="0">
            <a:spAutoFit/>
          </a:bodyPr>
          <a:lstStyle/>
          <a:p>
            <a:r>
              <a:rPr lang="en-US" sz="1400" b="1" dirty="0">
                <a:solidFill>
                  <a:srgbClr val="000000"/>
                </a:solidFill>
                <a:latin typeface="Verdana"/>
              </a:rPr>
              <a:t>Alignment of service levels </a:t>
            </a:r>
            <a:r>
              <a:rPr lang="en-US" sz="1400" dirty="0">
                <a:solidFill>
                  <a:srgbClr val="000000"/>
                </a:solidFill>
                <a:latin typeface="Verdana"/>
              </a:rPr>
              <a:t>across sites to lowest acceptable level, with similar employee treatment</a:t>
            </a:r>
          </a:p>
        </p:txBody>
      </p:sp>
      <p:sp>
        <p:nvSpPr>
          <p:cNvPr id="61" name="TextBox 60">
            <a:extLst>
              <a:ext uri="{FF2B5EF4-FFF2-40B4-BE49-F238E27FC236}">
                <a16:creationId xmlns:a16="http://schemas.microsoft.com/office/drawing/2014/main" id="{AAB3D357-491D-BC47-DC6B-354819FCD52E}"/>
              </a:ext>
            </a:extLst>
          </p:cNvPr>
          <p:cNvSpPr txBox="1"/>
          <p:nvPr/>
        </p:nvSpPr>
        <p:spPr>
          <a:xfrm>
            <a:off x="7603402" y="3043042"/>
            <a:ext cx="1829835" cy="1815882"/>
          </a:xfrm>
          <a:prstGeom prst="rect">
            <a:avLst/>
          </a:prstGeom>
          <a:noFill/>
        </p:spPr>
        <p:txBody>
          <a:bodyPr wrap="square" rtlCol="0">
            <a:spAutoFit/>
          </a:bodyPr>
          <a:lstStyle/>
          <a:p>
            <a:r>
              <a:rPr lang="en-US" sz="1400" b="1" dirty="0">
                <a:solidFill>
                  <a:srgbClr val="000000"/>
                </a:solidFill>
                <a:latin typeface="Verdana"/>
              </a:rPr>
              <a:t>Bidding out multiple services </a:t>
            </a:r>
            <a:r>
              <a:rPr lang="en-US" sz="1400" dirty="0">
                <a:solidFill>
                  <a:srgbClr val="000000"/>
                </a:solidFill>
                <a:latin typeface="Verdana"/>
              </a:rPr>
              <a:t>for one supplier to deliver more than one service in exchange for an extra rebate</a:t>
            </a:r>
          </a:p>
        </p:txBody>
      </p:sp>
      <p:sp>
        <p:nvSpPr>
          <p:cNvPr id="62" name="TextBox 61">
            <a:extLst>
              <a:ext uri="{FF2B5EF4-FFF2-40B4-BE49-F238E27FC236}">
                <a16:creationId xmlns:a16="http://schemas.microsoft.com/office/drawing/2014/main" id="{CF483FA6-8CB2-BDCA-A685-43CE9A4F53D3}"/>
              </a:ext>
            </a:extLst>
          </p:cNvPr>
          <p:cNvSpPr txBox="1"/>
          <p:nvPr/>
        </p:nvSpPr>
        <p:spPr>
          <a:xfrm>
            <a:off x="9624434" y="2058058"/>
            <a:ext cx="1792853" cy="3570208"/>
          </a:xfrm>
          <a:prstGeom prst="rect">
            <a:avLst/>
          </a:prstGeom>
          <a:noFill/>
        </p:spPr>
        <p:txBody>
          <a:bodyPr wrap="square" rtlCol="0">
            <a:spAutoFit/>
          </a:bodyPr>
          <a:lstStyle/>
          <a:p>
            <a:r>
              <a:rPr lang="en-US" sz="1400" b="1" dirty="0">
                <a:solidFill>
                  <a:srgbClr val="000000"/>
                </a:solidFill>
                <a:latin typeface="Verdana"/>
              </a:rPr>
              <a:t>Full outsourcing </a:t>
            </a:r>
            <a:r>
              <a:rPr lang="en-US" sz="1400" dirty="0">
                <a:solidFill>
                  <a:srgbClr val="000000"/>
                </a:solidFill>
                <a:latin typeface="Verdana"/>
              </a:rPr>
              <a:t>of wide-ranging noncore activities and management</a:t>
            </a:r>
          </a:p>
          <a:p>
            <a:endParaRPr lang="en-US" sz="1400" dirty="0">
              <a:solidFill>
                <a:srgbClr val="000000"/>
              </a:solidFill>
              <a:latin typeface="Verdana"/>
            </a:endParaRPr>
          </a:p>
          <a:p>
            <a:r>
              <a:rPr lang="en-US" sz="1400" dirty="0">
                <a:solidFill>
                  <a:srgbClr val="000000"/>
                </a:solidFill>
                <a:latin typeface="Verdana"/>
              </a:rPr>
              <a:t>One partner per site that typically performs major services with its own staff</a:t>
            </a:r>
          </a:p>
          <a:p>
            <a:endParaRPr lang="en-US" sz="1400" dirty="0">
              <a:solidFill>
                <a:srgbClr val="000000"/>
              </a:solidFill>
              <a:latin typeface="Verdana"/>
            </a:endParaRPr>
          </a:p>
          <a:p>
            <a:r>
              <a:rPr lang="en-US" sz="1400" dirty="0">
                <a:solidFill>
                  <a:srgbClr val="000000"/>
                </a:solidFill>
                <a:latin typeface="Verdana"/>
              </a:rPr>
              <a:t>Synergies in delivery and management</a:t>
            </a:r>
          </a:p>
          <a:p>
            <a:endParaRPr lang="en-US" sz="1600" dirty="0">
              <a:solidFill>
                <a:srgbClr val="000000"/>
              </a:solidFill>
              <a:latin typeface="Verdana"/>
            </a:endParaRPr>
          </a:p>
        </p:txBody>
      </p:sp>
      <p:sp>
        <p:nvSpPr>
          <p:cNvPr id="63" name="Arc 62">
            <a:extLst>
              <a:ext uri="{FF2B5EF4-FFF2-40B4-BE49-F238E27FC236}">
                <a16:creationId xmlns:a16="http://schemas.microsoft.com/office/drawing/2014/main" id="{3DA29BCC-E034-A25C-7AFE-AC0C02590734}"/>
              </a:ext>
            </a:extLst>
          </p:cNvPr>
          <p:cNvSpPr/>
          <p:nvPr/>
        </p:nvSpPr>
        <p:spPr>
          <a:xfrm rot="15119244">
            <a:off x="1860965" y="4102370"/>
            <a:ext cx="1549897" cy="1807849"/>
          </a:xfrm>
          <a:prstGeom prst="arc">
            <a:avLst>
              <a:gd name="adj1" fmla="val 16735833"/>
              <a:gd name="adj2" fmla="val 3926929"/>
            </a:avLst>
          </a:prstGeom>
          <a:noFill/>
          <a:ln w="63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grpSp>
        <p:nvGrpSpPr>
          <p:cNvPr id="64" name="Group 63">
            <a:extLst>
              <a:ext uri="{FF2B5EF4-FFF2-40B4-BE49-F238E27FC236}">
                <a16:creationId xmlns:a16="http://schemas.microsoft.com/office/drawing/2014/main" id="{FE2B1A45-465B-B881-06E3-D71AE13B348E}"/>
              </a:ext>
            </a:extLst>
          </p:cNvPr>
          <p:cNvGrpSpPr/>
          <p:nvPr/>
        </p:nvGrpSpPr>
        <p:grpSpPr>
          <a:xfrm>
            <a:off x="3518735" y="3000923"/>
            <a:ext cx="1255595" cy="586953"/>
            <a:chOff x="3518735" y="3000923"/>
            <a:chExt cx="1255595" cy="586953"/>
          </a:xfrm>
        </p:grpSpPr>
        <p:sp>
          <p:nvSpPr>
            <p:cNvPr id="65" name="TextBox 64">
              <a:extLst>
                <a:ext uri="{FF2B5EF4-FFF2-40B4-BE49-F238E27FC236}">
                  <a16:creationId xmlns:a16="http://schemas.microsoft.com/office/drawing/2014/main" id="{1F126DC3-1EA9-7373-E432-8B04446502D7}"/>
                </a:ext>
              </a:extLst>
            </p:cNvPr>
            <p:cNvSpPr txBox="1"/>
            <p:nvPr/>
          </p:nvSpPr>
          <p:spPr>
            <a:xfrm>
              <a:off x="3518735" y="3310877"/>
              <a:ext cx="1255595" cy="276999"/>
            </a:xfrm>
            <a:prstGeom prst="rect">
              <a:avLst/>
            </a:prstGeom>
            <a:noFill/>
          </p:spPr>
          <p:txBody>
            <a:bodyPr wrap="square" rtlCol="0">
              <a:spAutoFit/>
            </a:bodyPr>
            <a:lstStyle/>
            <a:p>
              <a:r>
                <a:rPr lang="en-US" sz="1200" b="1" dirty="0">
                  <a:solidFill>
                    <a:srgbClr val="16207B"/>
                  </a:solidFill>
                  <a:latin typeface="Verdana"/>
                </a:rPr>
                <a:t>Out-tasked</a:t>
              </a:r>
            </a:p>
          </p:txBody>
        </p:sp>
        <p:pic>
          <p:nvPicPr>
            <p:cNvPr id="66" name="Graphic 65" descr="Maximize outline">
              <a:extLst>
                <a:ext uri="{FF2B5EF4-FFF2-40B4-BE49-F238E27FC236}">
                  <a16:creationId xmlns:a16="http://schemas.microsoft.com/office/drawing/2014/main" id="{610CBAC5-9169-6BE1-E45C-CFF66534E62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54706" y="3000923"/>
              <a:ext cx="190166" cy="190166"/>
            </a:xfrm>
            <a:prstGeom prst="rect">
              <a:avLst/>
            </a:prstGeom>
          </p:spPr>
        </p:pic>
      </p:grpSp>
      <p:sp>
        <p:nvSpPr>
          <p:cNvPr id="67" name="Graphic 10" descr="Maximize outline">
            <a:extLst>
              <a:ext uri="{FF2B5EF4-FFF2-40B4-BE49-F238E27FC236}">
                <a16:creationId xmlns:a16="http://schemas.microsoft.com/office/drawing/2014/main" id="{D6D4768A-E62B-AD30-FBCF-6D0ECCC11A3F}"/>
              </a:ext>
            </a:extLst>
          </p:cNvPr>
          <p:cNvSpPr/>
          <p:nvPr/>
        </p:nvSpPr>
        <p:spPr>
          <a:xfrm rot="16200000">
            <a:off x="3568608" y="3010362"/>
            <a:ext cx="165177" cy="148915"/>
          </a:xfrm>
          <a:custGeom>
            <a:avLst/>
            <a:gdLst>
              <a:gd name="connsiteX0" fmla="*/ 9525 w 781050"/>
              <a:gd name="connsiteY0" fmla="*/ 781050 h 781050"/>
              <a:gd name="connsiteX1" fmla="*/ 209550 w 781050"/>
              <a:gd name="connsiteY1" fmla="*/ 781050 h 781050"/>
              <a:gd name="connsiteX2" fmla="*/ 219075 w 781050"/>
              <a:gd name="connsiteY2" fmla="*/ 771525 h 781050"/>
              <a:gd name="connsiteX3" fmla="*/ 209550 w 781050"/>
              <a:gd name="connsiteY3" fmla="*/ 762000 h 781050"/>
              <a:gd name="connsiteX4" fmla="*/ 32747 w 781050"/>
              <a:gd name="connsiteY4" fmla="*/ 762000 h 781050"/>
              <a:gd name="connsiteX5" fmla="*/ 32653 w 781050"/>
              <a:gd name="connsiteY5" fmla="*/ 761904 h 781050"/>
              <a:gd name="connsiteX6" fmla="*/ 32680 w 781050"/>
              <a:gd name="connsiteY6" fmla="*/ 761838 h 781050"/>
              <a:gd name="connsiteX7" fmla="*/ 761838 w 781050"/>
              <a:gd name="connsiteY7" fmla="*/ 32680 h 781050"/>
              <a:gd name="connsiteX8" fmla="*/ 761972 w 781050"/>
              <a:gd name="connsiteY8" fmla="*/ 32681 h 781050"/>
              <a:gd name="connsiteX9" fmla="*/ 762000 w 781050"/>
              <a:gd name="connsiteY9" fmla="*/ 32747 h 781050"/>
              <a:gd name="connsiteX10" fmla="*/ 762000 w 781050"/>
              <a:gd name="connsiteY10" fmla="*/ 209550 h 781050"/>
              <a:gd name="connsiteX11" fmla="*/ 771525 w 781050"/>
              <a:gd name="connsiteY11" fmla="*/ 219075 h 781050"/>
              <a:gd name="connsiteX12" fmla="*/ 781050 w 781050"/>
              <a:gd name="connsiteY12" fmla="*/ 209550 h 781050"/>
              <a:gd name="connsiteX13" fmla="*/ 781050 w 781050"/>
              <a:gd name="connsiteY13" fmla="*/ 9525 h 781050"/>
              <a:gd name="connsiteX14" fmla="*/ 771525 w 781050"/>
              <a:gd name="connsiteY14" fmla="*/ 0 h 781050"/>
              <a:gd name="connsiteX15" fmla="*/ 571500 w 781050"/>
              <a:gd name="connsiteY15" fmla="*/ 0 h 781050"/>
              <a:gd name="connsiteX16" fmla="*/ 561975 w 781050"/>
              <a:gd name="connsiteY16" fmla="*/ 9525 h 781050"/>
              <a:gd name="connsiteX17" fmla="*/ 571500 w 781050"/>
              <a:gd name="connsiteY17" fmla="*/ 19050 h 781050"/>
              <a:gd name="connsiteX18" fmla="*/ 748303 w 781050"/>
              <a:gd name="connsiteY18" fmla="*/ 19050 h 781050"/>
              <a:gd name="connsiteX19" fmla="*/ 748397 w 781050"/>
              <a:gd name="connsiteY19" fmla="*/ 19147 h 781050"/>
              <a:gd name="connsiteX20" fmla="*/ 748370 w 781050"/>
              <a:gd name="connsiteY20" fmla="*/ 19212 h 781050"/>
              <a:gd name="connsiteX21" fmla="*/ 19212 w 781050"/>
              <a:gd name="connsiteY21" fmla="*/ 748370 h 781050"/>
              <a:gd name="connsiteX22" fmla="*/ 19077 w 781050"/>
              <a:gd name="connsiteY22" fmla="*/ 748369 h 781050"/>
              <a:gd name="connsiteX23" fmla="*/ 19050 w 781050"/>
              <a:gd name="connsiteY23" fmla="*/ 748303 h 781050"/>
              <a:gd name="connsiteX24" fmla="*/ 19050 w 781050"/>
              <a:gd name="connsiteY24" fmla="*/ 571500 h 781050"/>
              <a:gd name="connsiteX25" fmla="*/ 9525 w 781050"/>
              <a:gd name="connsiteY25" fmla="*/ 561975 h 781050"/>
              <a:gd name="connsiteX26" fmla="*/ 0 w 781050"/>
              <a:gd name="connsiteY26" fmla="*/ 571500 h 781050"/>
              <a:gd name="connsiteX27" fmla="*/ 0 w 781050"/>
              <a:gd name="connsiteY27" fmla="*/ 771525 h 781050"/>
              <a:gd name="connsiteX28" fmla="*/ 9525 w 781050"/>
              <a:gd name="connsiteY28"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1050" h="781050">
                <a:moveTo>
                  <a:pt x="9525" y="781050"/>
                </a:moveTo>
                <a:lnTo>
                  <a:pt x="209550" y="781050"/>
                </a:lnTo>
                <a:cubicBezTo>
                  <a:pt x="214811" y="781050"/>
                  <a:pt x="219075" y="776786"/>
                  <a:pt x="219075" y="771525"/>
                </a:cubicBezTo>
                <a:cubicBezTo>
                  <a:pt x="219075" y="766264"/>
                  <a:pt x="214811" y="762000"/>
                  <a:pt x="209550" y="762000"/>
                </a:cubicBezTo>
                <a:lnTo>
                  <a:pt x="32747" y="762000"/>
                </a:lnTo>
                <a:cubicBezTo>
                  <a:pt x="32695" y="761999"/>
                  <a:pt x="32653" y="761956"/>
                  <a:pt x="32653" y="761904"/>
                </a:cubicBezTo>
                <a:cubicBezTo>
                  <a:pt x="32654" y="761879"/>
                  <a:pt x="32663" y="761855"/>
                  <a:pt x="32680" y="761838"/>
                </a:cubicBezTo>
                <a:lnTo>
                  <a:pt x="761838" y="32680"/>
                </a:lnTo>
                <a:cubicBezTo>
                  <a:pt x="761875" y="32643"/>
                  <a:pt x="761936" y="32644"/>
                  <a:pt x="761972" y="32681"/>
                </a:cubicBezTo>
                <a:cubicBezTo>
                  <a:pt x="761990" y="32699"/>
                  <a:pt x="762000" y="32722"/>
                  <a:pt x="762000" y="32747"/>
                </a:cubicBezTo>
                <a:lnTo>
                  <a:pt x="762000" y="209550"/>
                </a:lnTo>
                <a:cubicBezTo>
                  <a:pt x="762000" y="214811"/>
                  <a:pt x="766264" y="219075"/>
                  <a:pt x="771525" y="219075"/>
                </a:cubicBezTo>
                <a:cubicBezTo>
                  <a:pt x="776786" y="219075"/>
                  <a:pt x="781050" y="214811"/>
                  <a:pt x="781050" y="209550"/>
                </a:cubicBezTo>
                <a:lnTo>
                  <a:pt x="781050" y="9525"/>
                </a:lnTo>
                <a:cubicBezTo>
                  <a:pt x="781050" y="4265"/>
                  <a:pt x="776786" y="0"/>
                  <a:pt x="771525" y="0"/>
                </a:cubicBezTo>
                <a:lnTo>
                  <a:pt x="571500" y="0"/>
                </a:lnTo>
                <a:cubicBezTo>
                  <a:pt x="566239" y="0"/>
                  <a:pt x="561975" y="4265"/>
                  <a:pt x="561975" y="9525"/>
                </a:cubicBezTo>
                <a:cubicBezTo>
                  <a:pt x="561975" y="14786"/>
                  <a:pt x="566239" y="19050"/>
                  <a:pt x="571500" y="19050"/>
                </a:cubicBezTo>
                <a:lnTo>
                  <a:pt x="748303" y="19050"/>
                </a:lnTo>
                <a:cubicBezTo>
                  <a:pt x="748355" y="19051"/>
                  <a:pt x="748397" y="19094"/>
                  <a:pt x="748397" y="19147"/>
                </a:cubicBezTo>
                <a:cubicBezTo>
                  <a:pt x="748396" y="19171"/>
                  <a:pt x="748387" y="19194"/>
                  <a:pt x="748370" y="19212"/>
                </a:cubicBezTo>
                <a:lnTo>
                  <a:pt x="19212" y="748370"/>
                </a:lnTo>
                <a:cubicBezTo>
                  <a:pt x="19174" y="748407"/>
                  <a:pt x="19114" y="748406"/>
                  <a:pt x="19077" y="748369"/>
                </a:cubicBezTo>
                <a:cubicBezTo>
                  <a:pt x="19060" y="748351"/>
                  <a:pt x="19050" y="748328"/>
                  <a:pt x="19050" y="748303"/>
                </a:cubicBezTo>
                <a:lnTo>
                  <a:pt x="19050" y="571500"/>
                </a:lnTo>
                <a:cubicBezTo>
                  <a:pt x="19050" y="566239"/>
                  <a:pt x="14786" y="561975"/>
                  <a:pt x="9525" y="561975"/>
                </a:cubicBezTo>
                <a:cubicBezTo>
                  <a:pt x="4265" y="561975"/>
                  <a:pt x="0" y="566239"/>
                  <a:pt x="0" y="571500"/>
                </a:cubicBezTo>
                <a:lnTo>
                  <a:pt x="0" y="771525"/>
                </a:lnTo>
                <a:cubicBezTo>
                  <a:pt x="0" y="776786"/>
                  <a:pt x="4265" y="781050"/>
                  <a:pt x="9525" y="781050"/>
                </a:cubicBezTo>
                <a:close/>
              </a:path>
            </a:pathLst>
          </a:custGeom>
          <a:solidFill>
            <a:srgbClr val="0A1A4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ndParaRPr>
          </a:p>
        </p:txBody>
      </p:sp>
      <p:sp>
        <p:nvSpPr>
          <p:cNvPr id="68" name="Arc 67">
            <a:extLst>
              <a:ext uri="{FF2B5EF4-FFF2-40B4-BE49-F238E27FC236}">
                <a16:creationId xmlns:a16="http://schemas.microsoft.com/office/drawing/2014/main" id="{F27B3A3D-7EB1-9405-EAC3-6DB0E54E3CD7}"/>
              </a:ext>
            </a:extLst>
          </p:cNvPr>
          <p:cNvSpPr/>
          <p:nvPr/>
        </p:nvSpPr>
        <p:spPr>
          <a:xfrm rot="15119244">
            <a:off x="3953790" y="3495687"/>
            <a:ext cx="1549897" cy="1807849"/>
          </a:xfrm>
          <a:prstGeom prst="arc">
            <a:avLst>
              <a:gd name="adj1" fmla="val 16735833"/>
              <a:gd name="adj2" fmla="val 3926929"/>
            </a:avLst>
          </a:prstGeom>
          <a:noFill/>
          <a:ln w="63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sp>
        <p:nvSpPr>
          <p:cNvPr id="69" name="Arc 68">
            <a:extLst>
              <a:ext uri="{FF2B5EF4-FFF2-40B4-BE49-F238E27FC236}">
                <a16:creationId xmlns:a16="http://schemas.microsoft.com/office/drawing/2014/main" id="{E46977B6-5AA9-8A0E-11AD-195B65166322}"/>
              </a:ext>
            </a:extLst>
          </p:cNvPr>
          <p:cNvSpPr/>
          <p:nvPr/>
        </p:nvSpPr>
        <p:spPr>
          <a:xfrm rot="15119244">
            <a:off x="6000205" y="2770582"/>
            <a:ext cx="1549897" cy="1807849"/>
          </a:xfrm>
          <a:prstGeom prst="arc">
            <a:avLst>
              <a:gd name="adj1" fmla="val 16735833"/>
              <a:gd name="adj2" fmla="val 3926929"/>
            </a:avLst>
          </a:prstGeom>
          <a:noFill/>
          <a:ln w="63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sp>
        <p:nvSpPr>
          <p:cNvPr id="70" name="Arc 69">
            <a:extLst>
              <a:ext uri="{FF2B5EF4-FFF2-40B4-BE49-F238E27FC236}">
                <a16:creationId xmlns:a16="http://schemas.microsoft.com/office/drawing/2014/main" id="{32826852-F589-E35E-5C2F-B736DEC26349}"/>
              </a:ext>
            </a:extLst>
          </p:cNvPr>
          <p:cNvSpPr/>
          <p:nvPr/>
        </p:nvSpPr>
        <p:spPr>
          <a:xfrm rot="15119244">
            <a:off x="8346355" y="1736277"/>
            <a:ext cx="1549897" cy="1807849"/>
          </a:xfrm>
          <a:prstGeom prst="arc">
            <a:avLst>
              <a:gd name="adj1" fmla="val 16735833"/>
              <a:gd name="adj2" fmla="val 3926929"/>
            </a:avLst>
          </a:prstGeom>
          <a:noFill/>
          <a:ln w="635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0941358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B60B-8292-D62C-9CA9-016D191951FD}"/>
              </a:ext>
            </a:extLst>
          </p:cNvPr>
          <p:cNvSpPr>
            <a:spLocks noGrp="1"/>
          </p:cNvSpPr>
          <p:nvPr>
            <p:ph type="ctrTitle"/>
          </p:nvPr>
        </p:nvSpPr>
        <p:spPr>
          <a:xfrm>
            <a:off x="1752600" y="567700"/>
            <a:ext cx="7938013" cy="387798"/>
          </a:xfrm>
        </p:spPr>
        <p:txBody>
          <a:bodyPr/>
          <a:lstStyle/>
          <a:p>
            <a:r>
              <a:rPr lang="en-US" sz="2800" b="0" dirty="0">
                <a:solidFill>
                  <a:schemeClr val="tx1">
                    <a:lumMod val="65000"/>
                    <a:lumOff val="35000"/>
                  </a:schemeClr>
                </a:solidFill>
                <a:sym typeface="Verdana" panose="020B0604030504040204" pitchFamily="34" charset="0"/>
              </a:rPr>
              <a:t>Typical </a:t>
            </a:r>
            <a:r>
              <a:rPr lang="en-US" sz="2800" b="0" dirty="0">
                <a:solidFill>
                  <a:schemeClr val="tx1">
                    <a:lumMod val="65000"/>
                    <a:lumOff val="35000"/>
                  </a:schemeClr>
                </a:solidFill>
              </a:rPr>
              <a:t>Division of Technical Services</a:t>
            </a:r>
          </a:p>
        </p:txBody>
      </p:sp>
      <p:grpSp>
        <p:nvGrpSpPr>
          <p:cNvPr id="4" name="Group 3">
            <a:extLst>
              <a:ext uri="{FF2B5EF4-FFF2-40B4-BE49-F238E27FC236}">
                <a16:creationId xmlns:a16="http://schemas.microsoft.com/office/drawing/2014/main" id="{6348649C-34A6-3F7E-FDE9-E0575EAE5459}"/>
              </a:ext>
            </a:extLst>
          </p:cNvPr>
          <p:cNvGrpSpPr/>
          <p:nvPr/>
        </p:nvGrpSpPr>
        <p:grpSpPr>
          <a:xfrm>
            <a:off x="1094125" y="2759200"/>
            <a:ext cx="2185863" cy="2186887"/>
            <a:chOff x="1794043" y="2759200"/>
            <a:chExt cx="2185863" cy="2186887"/>
          </a:xfrm>
        </p:grpSpPr>
        <p:sp>
          <p:nvSpPr>
            <p:cNvPr id="5" name="Elipse 4">
              <a:extLst>
                <a:ext uri="{FF2B5EF4-FFF2-40B4-BE49-F238E27FC236}">
                  <a16:creationId xmlns:a16="http://schemas.microsoft.com/office/drawing/2014/main" id="{4E05E015-F8DF-567E-8D9C-6948D4A610F6}"/>
                </a:ext>
              </a:extLst>
            </p:cNvPr>
            <p:cNvSpPr/>
            <p:nvPr/>
          </p:nvSpPr>
          <p:spPr>
            <a:xfrm>
              <a:off x="2950472" y="352186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 name="Elipse 6">
              <a:extLst>
                <a:ext uri="{FF2B5EF4-FFF2-40B4-BE49-F238E27FC236}">
                  <a16:creationId xmlns:a16="http://schemas.microsoft.com/office/drawing/2014/main" id="{73D7AE11-ACA7-A511-3A0A-123798BD06D4}"/>
                </a:ext>
              </a:extLst>
            </p:cNvPr>
            <p:cNvSpPr/>
            <p:nvPr/>
          </p:nvSpPr>
          <p:spPr>
            <a:xfrm>
              <a:off x="2907610" y="332593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 name="Elipse 7">
              <a:extLst>
                <a:ext uri="{FF2B5EF4-FFF2-40B4-BE49-F238E27FC236}">
                  <a16:creationId xmlns:a16="http://schemas.microsoft.com/office/drawing/2014/main" id="{C6AEF499-A29B-F1D8-8584-BFFDA61A0595}"/>
                </a:ext>
              </a:extLst>
            </p:cNvPr>
            <p:cNvSpPr/>
            <p:nvPr/>
          </p:nvSpPr>
          <p:spPr>
            <a:xfrm>
              <a:off x="2745643" y="27592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 name="Elipse 8">
              <a:extLst>
                <a:ext uri="{FF2B5EF4-FFF2-40B4-BE49-F238E27FC236}">
                  <a16:creationId xmlns:a16="http://schemas.microsoft.com/office/drawing/2014/main" id="{2BE89085-5592-0978-7465-0FD13F826505}"/>
                </a:ext>
              </a:extLst>
            </p:cNvPr>
            <p:cNvSpPr/>
            <p:nvPr/>
          </p:nvSpPr>
          <p:spPr>
            <a:xfrm>
              <a:off x="2965342" y="27592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 name="Elipse 9">
              <a:extLst>
                <a:ext uri="{FF2B5EF4-FFF2-40B4-BE49-F238E27FC236}">
                  <a16:creationId xmlns:a16="http://schemas.microsoft.com/office/drawing/2014/main" id="{524E4B4E-5D04-B899-5304-F5007B5AC546}"/>
                </a:ext>
              </a:extLst>
            </p:cNvPr>
            <p:cNvSpPr/>
            <p:nvPr/>
          </p:nvSpPr>
          <p:spPr>
            <a:xfrm>
              <a:off x="2561620" y="284101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0" name="Elipse 10">
              <a:extLst>
                <a:ext uri="{FF2B5EF4-FFF2-40B4-BE49-F238E27FC236}">
                  <a16:creationId xmlns:a16="http://schemas.microsoft.com/office/drawing/2014/main" id="{D11998BA-F131-ACA9-C4AC-3D866168D6F7}"/>
                </a:ext>
              </a:extLst>
            </p:cNvPr>
            <p:cNvSpPr/>
            <p:nvPr/>
          </p:nvSpPr>
          <p:spPr>
            <a:xfrm>
              <a:off x="2360950" y="28453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 name="Elipse 11">
              <a:extLst>
                <a:ext uri="{FF2B5EF4-FFF2-40B4-BE49-F238E27FC236}">
                  <a16:creationId xmlns:a16="http://schemas.microsoft.com/office/drawing/2014/main" id="{3D01037C-132A-D0F9-B4D5-F4B41544928C}"/>
                </a:ext>
              </a:extLst>
            </p:cNvPr>
            <p:cNvSpPr/>
            <p:nvPr/>
          </p:nvSpPr>
          <p:spPr>
            <a:xfrm>
              <a:off x="2194026" y="294798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 name="Elipse 12">
              <a:extLst>
                <a:ext uri="{FF2B5EF4-FFF2-40B4-BE49-F238E27FC236}">
                  <a16:creationId xmlns:a16="http://schemas.microsoft.com/office/drawing/2014/main" id="{1B7A3EB4-9943-CF47-EA38-C1FBEAB91A6D}"/>
                </a:ext>
              </a:extLst>
            </p:cNvPr>
            <p:cNvSpPr/>
            <p:nvPr/>
          </p:nvSpPr>
          <p:spPr>
            <a:xfrm>
              <a:off x="2082107" y="312281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 name="Elipse 13">
              <a:extLst>
                <a:ext uri="{FF2B5EF4-FFF2-40B4-BE49-F238E27FC236}">
                  <a16:creationId xmlns:a16="http://schemas.microsoft.com/office/drawing/2014/main" id="{E342A429-5E7F-ED66-ED31-E9FFDA9683B4}"/>
                </a:ext>
              </a:extLst>
            </p:cNvPr>
            <p:cNvSpPr/>
            <p:nvPr/>
          </p:nvSpPr>
          <p:spPr>
            <a:xfrm>
              <a:off x="2291990" y="312757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 name="Elipse 14">
              <a:extLst>
                <a:ext uri="{FF2B5EF4-FFF2-40B4-BE49-F238E27FC236}">
                  <a16:creationId xmlns:a16="http://schemas.microsoft.com/office/drawing/2014/main" id="{67E00B56-1069-79D3-7EA2-B0A940A63BA8}"/>
                </a:ext>
              </a:extLst>
            </p:cNvPr>
            <p:cNvSpPr/>
            <p:nvPr/>
          </p:nvSpPr>
          <p:spPr>
            <a:xfrm>
              <a:off x="2473857" y="30239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 name="Elipse 15">
              <a:extLst>
                <a:ext uri="{FF2B5EF4-FFF2-40B4-BE49-F238E27FC236}">
                  <a16:creationId xmlns:a16="http://schemas.microsoft.com/office/drawing/2014/main" id="{31172ECC-3BC8-20DC-CF43-EEAE8791996D}"/>
                </a:ext>
              </a:extLst>
            </p:cNvPr>
            <p:cNvSpPr/>
            <p:nvPr/>
          </p:nvSpPr>
          <p:spPr>
            <a:xfrm>
              <a:off x="2655757" y="307221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 name="Elipse 16">
              <a:extLst>
                <a:ext uri="{FF2B5EF4-FFF2-40B4-BE49-F238E27FC236}">
                  <a16:creationId xmlns:a16="http://schemas.microsoft.com/office/drawing/2014/main" id="{362275C1-D39B-44C0-2416-09D75E3E2AE2}"/>
                </a:ext>
              </a:extLst>
            </p:cNvPr>
            <p:cNvSpPr/>
            <p:nvPr/>
          </p:nvSpPr>
          <p:spPr>
            <a:xfrm>
              <a:off x="2822365" y="293681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 name="Elipse 17">
              <a:extLst>
                <a:ext uri="{FF2B5EF4-FFF2-40B4-BE49-F238E27FC236}">
                  <a16:creationId xmlns:a16="http://schemas.microsoft.com/office/drawing/2014/main" id="{A977C98B-CF4C-E3BC-A9A2-9FA96CBAEC13}"/>
                </a:ext>
              </a:extLst>
            </p:cNvPr>
            <p:cNvSpPr/>
            <p:nvPr/>
          </p:nvSpPr>
          <p:spPr>
            <a:xfrm>
              <a:off x="3019524" y="296637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 name="Elipse 18">
              <a:extLst>
                <a:ext uri="{FF2B5EF4-FFF2-40B4-BE49-F238E27FC236}">
                  <a16:creationId xmlns:a16="http://schemas.microsoft.com/office/drawing/2014/main" id="{DDB378BB-0AE2-7AC1-BB6E-0E2A139B67EC}"/>
                </a:ext>
              </a:extLst>
            </p:cNvPr>
            <p:cNvSpPr/>
            <p:nvPr/>
          </p:nvSpPr>
          <p:spPr>
            <a:xfrm>
              <a:off x="3170873" y="283324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 name="Elipse 19">
              <a:extLst>
                <a:ext uri="{FF2B5EF4-FFF2-40B4-BE49-F238E27FC236}">
                  <a16:creationId xmlns:a16="http://schemas.microsoft.com/office/drawing/2014/main" id="{B40F28C1-49F6-B735-EB8C-561AF94C0422}"/>
                </a:ext>
              </a:extLst>
            </p:cNvPr>
            <p:cNvSpPr/>
            <p:nvPr/>
          </p:nvSpPr>
          <p:spPr>
            <a:xfrm>
              <a:off x="3344940" y="291506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 name="Elipse 20">
              <a:extLst>
                <a:ext uri="{FF2B5EF4-FFF2-40B4-BE49-F238E27FC236}">
                  <a16:creationId xmlns:a16="http://schemas.microsoft.com/office/drawing/2014/main" id="{52CFA72A-BA0F-A933-579F-5AE769842F5B}"/>
                </a:ext>
              </a:extLst>
            </p:cNvPr>
            <p:cNvSpPr/>
            <p:nvPr/>
          </p:nvSpPr>
          <p:spPr>
            <a:xfrm>
              <a:off x="3197438" y="304767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1" name="Elipse 21">
              <a:extLst>
                <a:ext uri="{FF2B5EF4-FFF2-40B4-BE49-F238E27FC236}">
                  <a16:creationId xmlns:a16="http://schemas.microsoft.com/office/drawing/2014/main" id="{A69C64FC-CAB8-4A6C-AB9E-FE7E43FEA986}"/>
                </a:ext>
              </a:extLst>
            </p:cNvPr>
            <p:cNvSpPr/>
            <p:nvPr/>
          </p:nvSpPr>
          <p:spPr>
            <a:xfrm>
              <a:off x="2857675" y="313477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 name="Elipse 22">
              <a:extLst>
                <a:ext uri="{FF2B5EF4-FFF2-40B4-BE49-F238E27FC236}">
                  <a16:creationId xmlns:a16="http://schemas.microsoft.com/office/drawing/2014/main" id="{0E52F37A-B1B4-C630-2AC9-F745BE25105A}"/>
                </a:ext>
              </a:extLst>
            </p:cNvPr>
            <p:cNvSpPr/>
            <p:nvPr/>
          </p:nvSpPr>
          <p:spPr>
            <a:xfrm>
              <a:off x="3053782" y="318804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 name="Elipse 23">
              <a:extLst>
                <a:ext uri="{FF2B5EF4-FFF2-40B4-BE49-F238E27FC236}">
                  <a16:creationId xmlns:a16="http://schemas.microsoft.com/office/drawing/2014/main" id="{42FF7B24-77B6-89CD-5D88-05D81B8265F3}"/>
                </a:ext>
              </a:extLst>
            </p:cNvPr>
            <p:cNvSpPr/>
            <p:nvPr/>
          </p:nvSpPr>
          <p:spPr>
            <a:xfrm>
              <a:off x="3385834" y="311099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 name="Elipse 24">
              <a:extLst>
                <a:ext uri="{FF2B5EF4-FFF2-40B4-BE49-F238E27FC236}">
                  <a16:creationId xmlns:a16="http://schemas.microsoft.com/office/drawing/2014/main" id="{BEFDB030-88DB-0163-B860-0F56A9016CBD}"/>
                </a:ext>
              </a:extLst>
            </p:cNvPr>
            <p:cNvSpPr/>
            <p:nvPr/>
          </p:nvSpPr>
          <p:spPr>
            <a:xfrm>
              <a:off x="3585784" y="313956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 name="Elipse 25">
              <a:extLst>
                <a:ext uri="{FF2B5EF4-FFF2-40B4-BE49-F238E27FC236}">
                  <a16:creationId xmlns:a16="http://schemas.microsoft.com/office/drawing/2014/main" id="{8A7BD4FB-C413-2AF8-FC52-1BEAE5280456}"/>
                </a:ext>
              </a:extLst>
            </p:cNvPr>
            <p:cNvSpPr/>
            <p:nvPr/>
          </p:nvSpPr>
          <p:spPr>
            <a:xfrm>
              <a:off x="3435761" y="331403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 name="Elipse 26">
              <a:extLst>
                <a:ext uri="{FF2B5EF4-FFF2-40B4-BE49-F238E27FC236}">
                  <a16:creationId xmlns:a16="http://schemas.microsoft.com/office/drawing/2014/main" id="{1085CA2F-E704-26DE-08A6-E33429843C4F}"/>
                </a:ext>
              </a:extLst>
            </p:cNvPr>
            <p:cNvSpPr/>
            <p:nvPr/>
          </p:nvSpPr>
          <p:spPr>
            <a:xfrm>
              <a:off x="3249889" y="325169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 name="Elipse 27">
              <a:extLst>
                <a:ext uri="{FF2B5EF4-FFF2-40B4-BE49-F238E27FC236}">
                  <a16:creationId xmlns:a16="http://schemas.microsoft.com/office/drawing/2014/main" id="{D970267E-8EBE-D067-D253-3AE7CB1B4D38}"/>
                </a:ext>
              </a:extLst>
            </p:cNvPr>
            <p:cNvSpPr/>
            <p:nvPr/>
          </p:nvSpPr>
          <p:spPr>
            <a:xfrm>
              <a:off x="2714412" y="326309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 name="Elipse 28">
              <a:extLst>
                <a:ext uri="{FF2B5EF4-FFF2-40B4-BE49-F238E27FC236}">
                  <a16:creationId xmlns:a16="http://schemas.microsoft.com/office/drawing/2014/main" id="{1F79CC20-49B0-1BE0-C9A2-5CDF015DBA76}"/>
                </a:ext>
              </a:extLst>
            </p:cNvPr>
            <p:cNvSpPr/>
            <p:nvPr/>
          </p:nvSpPr>
          <p:spPr>
            <a:xfrm>
              <a:off x="2528678" y="321095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 name="Elipse 29">
              <a:extLst>
                <a:ext uri="{FF2B5EF4-FFF2-40B4-BE49-F238E27FC236}">
                  <a16:creationId xmlns:a16="http://schemas.microsoft.com/office/drawing/2014/main" id="{890E9BB0-DD9A-FCDF-08A5-5AA8CBBF7D8A}"/>
                </a:ext>
              </a:extLst>
            </p:cNvPr>
            <p:cNvSpPr/>
            <p:nvPr/>
          </p:nvSpPr>
          <p:spPr>
            <a:xfrm>
              <a:off x="2378517" y="334903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 name="Elipse 30">
              <a:extLst>
                <a:ext uri="{FF2B5EF4-FFF2-40B4-BE49-F238E27FC236}">
                  <a16:creationId xmlns:a16="http://schemas.microsoft.com/office/drawing/2014/main" id="{9D88CE74-065D-8C33-6E90-7A30D36EBC5C}"/>
                </a:ext>
              </a:extLst>
            </p:cNvPr>
            <p:cNvSpPr/>
            <p:nvPr/>
          </p:nvSpPr>
          <p:spPr>
            <a:xfrm>
              <a:off x="2182542" y="328883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1" name="Elipse 5119">
              <a:extLst>
                <a:ext uri="{FF2B5EF4-FFF2-40B4-BE49-F238E27FC236}">
                  <a16:creationId xmlns:a16="http://schemas.microsoft.com/office/drawing/2014/main" id="{4D6CF992-82E0-9FF8-8CC5-D23EBCE4006C}"/>
                </a:ext>
              </a:extLst>
            </p:cNvPr>
            <p:cNvSpPr/>
            <p:nvPr/>
          </p:nvSpPr>
          <p:spPr>
            <a:xfrm>
              <a:off x="1929685" y="323656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2" name="Elipse 5120">
              <a:extLst>
                <a:ext uri="{FF2B5EF4-FFF2-40B4-BE49-F238E27FC236}">
                  <a16:creationId xmlns:a16="http://schemas.microsoft.com/office/drawing/2014/main" id="{C9808B06-31A0-5F51-61F8-56DA13AF167F}"/>
                </a:ext>
              </a:extLst>
            </p:cNvPr>
            <p:cNvSpPr/>
            <p:nvPr/>
          </p:nvSpPr>
          <p:spPr>
            <a:xfrm>
              <a:off x="1843172" y="34290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3" name="Elipse 5122">
              <a:extLst>
                <a:ext uri="{FF2B5EF4-FFF2-40B4-BE49-F238E27FC236}">
                  <a16:creationId xmlns:a16="http://schemas.microsoft.com/office/drawing/2014/main" id="{C2D58970-DE2D-C140-F53F-D28FE6574150}"/>
                </a:ext>
              </a:extLst>
            </p:cNvPr>
            <p:cNvSpPr/>
            <p:nvPr/>
          </p:nvSpPr>
          <p:spPr>
            <a:xfrm>
              <a:off x="2046597" y="34290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4" name="Elipse 5123">
              <a:extLst>
                <a:ext uri="{FF2B5EF4-FFF2-40B4-BE49-F238E27FC236}">
                  <a16:creationId xmlns:a16="http://schemas.microsoft.com/office/drawing/2014/main" id="{4E46A932-DB05-9C34-35DB-DD893DE7CFB4}"/>
                </a:ext>
              </a:extLst>
            </p:cNvPr>
            <p:cNvSpPr/>
            <p:nvPr/>
          </p:nvSpPr>
          <p:spPr>
            <a:xfrm>
              <a:off x="2233788" y="348880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5" name="Elipse 5124">
              <a:extLst>
                <a:ext uri="{FF2B5EF4-FFF2-40B4-BE49-F238E27FC236}">
                  <a16:creationId xmlns:a16="http://schemas.microsoft.com/office/drawing/2014/main" id="{F1648FFB-25AD-360E-C5A9-B95A9F72D40A}"/>
                </a:ext>
              </a:extLst>
            </p:cNvPr>
            <p:cNvSpPr/>
            <p:nvPr/>
          </p:nvSpPr>
          <p:spPr>
            <a:xfrm>
              <a:off x="2429673" y="354424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6" name="Elipse 5125">
              <a:extLst>
                <a:ext uri="{FF2B5EF4-FFF2-40B4-BE49-F238E27FC236}">
                  <a16:creationId xmlns:a16="http://schemas.microsoft.com/office/drawing/2014/main" id="{EAC43044-876F-21FF-8648-A105A3BC0E7F}"/>
                </a:ext>
              </a:extLst>
            </p:cNvPr>
            <p:cNvSpPr/>
            <p:nvPr/>
          </p:nvSpPr>
          <p:spPr>
            <a:xfrm>
              <a:off x="2567844" y="340997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7" name="Elipse 5126">
              <a:extLst>
                <a:ext uri="{FF2B5EF4-FFF2-40B4-BE49-F238E27FC236}">
                  <a16:creationId xmlns:a16="http://schemas.microsoft.com/office/drawing/2014/main" id="{0E1FB2ED-1D60-7179-761F-77A4C7F67F89}"/>
                </a:ext>
              </a:extLst>
            </p:cNvPr>
            <p:cNvSpPr/>
            <p:nvPr/>
          </p:nvSpPr>
          <p:spPr>
            <a:xfrm>
              <a:off x="2765211" y="34614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8" name="Elipse 5127">
              <a:extLst>
                <a:ext uri="{FF2B5EF4-FFF2-40B4-BE49-F238E27FC236}">
                  <a16:creationId xmlns:a16="http://schemas.microsoft.com/office/drawing/2014/main" id="{D880273A-A6AE-9C39-BB86-E24FF39A9F68}"/>
                </a:ext>
              </a:extLst>
            </p:cNvPr>
            <p:cNvSpPr/>
            <p:nvPr/>
          </p:nvSpPr>
          <p:spPr>
            <a:xfrm>
              <a:off x="3093837" y="338625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9" name="Elipse 5128">
              <a:extLst>
                <a:ext uri="{FF2B5EF4-FFF2-40B4-BE49-F238E27FC236}">
                  <a16:creationId xmlns:a16="http://schemas.microsoft.com/office/drawing/2014/main" id="{8FEB345D-6D9D-3C5C-C530-CE2DE653AC0E}"/>
                </a:ext>
              </a:extLst>
            </p:cNvPr>
            <p:cNvSpPr/>
            <p:nvPr/>
          </p:nvSpPr>
          <p:spPr>
            <a:xfrm>
              <a:off x="3292632" y="344223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0" name="Elipse 5129">
              <a:extLst>
                <a:ext uri="{FF2B5EF4-FFF2-40B4-BE49-F238E27FC236}">
                  <a16:creationId xmlns:a16="http://schemas.microsoft.com/office/drawing/2014/main" id="{62823DE5-AF2C-266C-BF8E-A314FC1B7D9C}"/>
                </a:ext>
              </a:extLst>
            </p:cNvPr>
            <p:cNvSpPr/>
            <p:nvPr/>
          </p:nvSpPr>
          <p:spPr>
            <a:xfrm>
              <a:off x="3557657" y="34614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1" name="Elipse 5130">
              <a:extLst>
                <a:ext uri="{FF2B5EF4-FFF2-40B4-BE49-F238E27FC236}">
                  <a16:creationId xmlns:a16="http://schemas.microsoft.com/office/drawing/2014/main" id="{EEFCB6F9-A57C-3653-FCC7-EF0742EF5305}"/>
                </a:ext>
              </a:extLst>
            </p:cNvPr>
            <p:cNvSpPr/>
            <p:nvPr/>
          </p:nvSpPr>
          <p:spPr>
            <a:xfrm>
              <a:off x="3692532" y="330423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2" name="Elipse 5131">
              <a:extLst>
                <a:ext uri="{FF2B5EF4-FFF2-40B4-BE49-F238E27FC236}">
                  <a16:creationId xmlns:a16="http://schemas.microsoft.com/office/drawing/2014/main" id="{3CBF527B-42BD-E681-0800-3AF7186212D2}"/>
                </a:ext>
              </a:extLst>
            </p:cNvPr>
            <p:cNvSpPr/>
            <p:nvPr/>
          </p:nvSpPr>
          <p:spPr>
            <a:xfrm>
              <a:off x="3765045" y="351201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3" name="Elipse 5132">
              <a:extLst>
                <a:ext uri="{FF2B5EF4-FFF2-40B4-BE49-F238E27FC236}">
                  <a16:creationId xmlns:a16="http://schemas.microsoft.com/office/drawing/2014/main" id="{646056A3-D926-F591-99AA-8238E8242ACA}"/>
                </a:ext>
              </a:extLst>
            </p:cNvPr>
            <p:cNvSpPr/>
            <p:nvPr/>
          </p:nvSpPr>
          <p:spPr>
            <a:xfrm>
              <a:off x="3413258" y="360004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4" name="Elipse 5133">
              <a:extLst>
                <a:ext uri="{FF2B5EF4-FFF2-40B4-BE49-F238E27FC236}">
                  <a16:creationId xmlns:a16="http://schemas.microsoft.com/office/drawing/2014/main" id="{8112B95E-0F7B-01A7-16F0-533116FA34B0}"/>
                </a:ext>
              </a:extLst>
            </p:cNvPr>
            <p:cNvSpPr/>
            <p:nvPr/>
          </p:nvSpPr>
          <p:spPr>
            <a:xfrm>
              <a:off x="3139291" y="357315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5" name="Elipse 5134">
              <a:extLst>
                <a:ext uri="{FF2B5EF4-FFF2-40B4-BE49-F238E27FC236}">
                  <a16:creationId xmlns:a16="http://schemas.microsoft.com/office/drawing/2014/main" id="{3CF69F32-C667-43D0-007B-98581828ACB7}"/>
                </a:ext>
              </a:extLst>
            </p:cNvPr>
            <p:cNvSpPr/>
            <p:nvPr/>
          </p:nvSpPr>
          <p:spPr>
            <a:xfrm>
              <a:off x="2805152" y="365748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6" name="Elipse 5135">
              <a:extLst>
                <a:ext uri="{FF2B5EF4-FFF2-40B4-BE49-F238E27FC236}">
                  <a16:creationId xmlns:a16="http://schemas.microsoft.com/office/drawing/2014/main" id="{BA783E05-21A3-E289-8E31-52EF9706610F}"/>
                </a:ext>
              </a:extLst>
            </p:cNvPr>
            <p:cNvSpPr/>
            <p:nvPr/>
          </p:nvSpPr>
          <p:spPr>
            <a:xfrm>
              <a:off x="2614542" y="359884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7" name="Elipse 5136">
              <a:extLst>
                <a:ext uri="{FF2B5EF4-FFF2-40B4-BE49-F238E27FC236}">
                  <a16:creationId xmlns:a16="http://schemas.microsoft.com/office/drawing/2014/main" id="{B49DE0AF-D085-9156-62B9-7189A376E8DC}"/>
                </a:ext>
              </a:extLst>
            </p:cNvPr>
            <p:cNvSpPr/>
            <p:nvPr/>
          </p:nvSpPr>
          <p:spPr>
            <a:xfrm>
              <a:off x="1794043" y="36215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8" name="Elipse 5137">
              <a:extLst>
                <a:ext uri="{FF2B5EF4-FFF2-40B4-BE49-F238E27FC236}">
                  <a16:creationId xmlns:a16="http://schemas.microsoft.com/office/drawing/2014/main" id="{4FCDBAAD-1471-F367-B644-8AAF631701A8}"/>
                </a:ext>
              </a:extLst>
            </p:cNvPr>
            <p:cNvSpPr/>
            <p:nvPr/>
          </p:nvSpPr>
          <p:spPr>
            <a:xfrm>
              <a:off x="2085535" y="36173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49" name="Elipse 5138">
              <a:extLst>
                <a:ext uri="{FF2B5EF4-FFF2-40B4-BE49-F238E27FC236}">
                  <a16:creationId xmlns:a16="http://schemas.microsoft.com/office/drawing/2014/main" id="{A87B2A31-E500-5AAF-A09F-A690813FBF1D}"/>
                </a:ext>
              </a:extLst>
            </p:cNvPr>
            <p:cNvSpPr/>
            <p:nvPr/>
          </p:nvSpPr>
          <p:spPr>
            <a:xfrm>
              <a:off x="1947540" y="375068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0" name="Elipse 5139">
              <a:extLst>
                <a:ext uri="{FF2B5EF4-FFF2-40B4-BE49-F238E27FC236}">
                  <a16:creationId xmlns:a16="http://schemas.microsoft.com/office/drawing/2014/main" id="{AB3D0B87-1B71-27B9-E43C-BF1C8E324DBF}"/>
                </a:ext>
              </a:extLst>
            </p:cNvPr>
            <p:cNvSpPr/>
            <p:nvPr/>
          </p:nvSpPr>
          <p:spPr>
            <a:xfrm>
              <a:off x="1798805" y="388727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1" name="Elipse 5140">
              <a:extLst>
                <a:ext uri="{FF2B5EF4-FFF2-40B4-BE49-F238E27FC236}">
                  <a16:creationId xmlns:a16="http://schemas.microsoft.com/office/drawing/2014/main" id="{5ECB54D6-482D-844D-518F-B1AA394C5481}"/>
                </a:ext>
              </a:extLst>
            </p:cNvPr>
            <p:cNvSpPr/>
            <p:nvPr/>
          </p:nvSpPr>
          <p:spPr>
            <a:xfrm>
              <a:off x="2275744" y="36796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2" name="Elipse 5141">
              <a:extLst>
                <a:ext uri="{FF2B5EF4-FFF2-40B4-BE49-F238E27FC236}">
                  <a16:creationId xmlns:a16="http://schemas.microsoft.com/office/drawing/2014/main" id="{42FF32C6-8541-26D9-4D9F-5FFD9BF214D9}"/>
                </a:ext>
              </a:extLst>
            </p:cNvPr>
            <p:cNvSpPr/>
            <p:nvPr/>
          </p:nvSpPr>
          <p:spPr>
            <a:xfrm>
              <a:off x="2461201" y="373065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3" name="Elipse 5142">
              <a:extLst>
                <a:ext uri="{FF2B5EF4-FFF2-40B4-BE49-F238E27FC236}">
                  <a16:creationId xmlns:a16="http://schemas.microsoft.com/office/drawing/2014/main" id="{BCB2FC08-D249-B7BD-5793-947C995D8132}"/>
                </a:ext>
              </a:extLst>
            </p:cNvPr>
            <p:cNvSpPr/>
            <p:nvPr/>
          </p:nvSpPr>
          <p:spPr>
            <a:xfrm>
              <a:off x="2655661" y="378769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4" name="Elipse 5143">
              <a:extLst>
                <a:ext uri="{FF2B5EF4-FFF2-40B4-BE49-F238E27FC236}">
                  <a16:creationId xmlns:a16="http://schemas.microsoft.com/office/drawing/2014/main" id="{ECBF204D-76EA-7DF6-D3DC-B48E6C71A63E}"/>
                </a:ext>
              </a:extLst>
            </p:cNvPr>
            <p:cNvSpPr/>
            <p:nvPr/>
          </p:nvSpPr>
          <p:spPr>
            <a:xfrm>
              <a:off x="2853270" y="384810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5" name="Elipse 5144">
              <a:extLst>
                <a:ext uri="{FF2B5EF4-FFF2-40B4-BE49-F238E27FC236}">
                  <a16:creationId xmlns:a16="http://schemas.microsoft.com/office/drawing/2014/main" id="{73F351AD-F5CB-FD33-88D8-9B3687915207}"/>
                </a:ext>
              </a:extLst>
            </p:cNvPr>
            <p:cNvSpPr/>
            <p:nvPr/>
          </p:nvSpPr>
          <p:spPr>
            <a:xfrm>
              <a:off x="2993964" y="371470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6" name="Elipse 5145">
              <a:extLst>
                <a:ext uri="{FF2B5EF4-FFF2-40B4-BE49-F238E27FC236}">
                  <a16:creationId xmlns:a16="http://schemas.microsoft.com/office/drawing/2014/main" id="{C24BD8C6-6D01-63C7-4B5C-F0FBE1A08D00}"/>
                </a:ext>
              </a:extLst>
            </p:cNvPr>
            <p:cNvSpPr/>
            <p:nvPr/>
          </p:nvSpPr>
          <p:spPr>
            <a:xfrm>
              <a:off x="3187039" y="377289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7" name="Elipse 5146">
              <a:extLst>
                <a:ext uri="{FF2B5EF4-FFF2-40B4-BE49-F238E27FC236}">
                  <a16:creationId xmlns:a16="http://schemas.microsoft.com/office/drawing/2014/main" id="{470A9F61-A3D3-442B-021B-C71E15945D56}"/>
                </a:ext>
              </a:extLst>
            </p:cNvPr>
            <p:cNvSpPr/>
            <p:nvPr/>
          </p:nvSpPr>
          <p:spPr>
            <a:xfrm>
              <a:off x="3382435" y="37916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8" name="Elipse 5147">
              <a:extLst>
                <a:ext uri="{FF2B5EF4-FFF2-40B4-BE49-F238E27FC236}">
                  <a16:creationId xmlns:a16="http://schemas.microsoft.com/office/drawing/2014/main" id="{76B4C10C-1430-865F-4029-FCDD5A6D695A}"/>
                </a:ext>
              </a:extLst>
            </p:cNvPr>
            <p:cNvSpPr/>
            <p:nvPr/>
          </p:nvSpPr>
          <p:spPr>
            <a:xfrm>
              <a:off x="3606333" y="365296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59" name="Elipse 5148">
              <a:extLst>
                <a:ext uri="{FF2B5EF4-FFF2-40B4-BE49-F238E27FC236}">
                  <a16:creationId xmlns:a16="http://schemas.microsoft.com/office/drawing/2014/main" id="{F76AD599-8477-0BF4-A552-583B06AA1031}"/>
                </a:ext>
              </a:extLst>
            </p:cNvPr>
            <p:cNvSpPr/>
            <p:nvPr/>
          </p:nvSpPr>
          <p:spPr>
            <a:xfrm>
              <a:off x="3793502" y="371470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0" name="Elipse 5149">
              <a:extLst>
                <a:ext uri="{FF2B5EF4-FFF2-40B4-BE49-F238E27FC236}">
                  <a16:creationId xmlns:a16="http://schemas.microsoft.com/office/drawing/2014/main" id="{38188764-38B1-77B4-4905-48D889945531}"/>
                </a:ext>
              </a:extLst>
            </p:cNvPr>
            <p:cNvSpPr/>
            <p:nvPr/>
          </p:nvSpPr>
          <p:spPr>
            <a:xfrm>
              <a:off x="3783644" y="391322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1" name="Elipse 5150">
              <a:extLst>
                <a:ext uri="{FF2B5EF4-FFF2-40B4-BE49-F238E27FC236}">
                  <a16:creationId xmlns:a16="http://schemas.microsoft.com/office/drawing/2014/main" id="{F457117F-52EB-F941-5F88-16FF53AD5FB3}"/>
                </a:ext>
              </a:extLst>
            </p:cNvPr>
            <p:cNvSpPr/>
            <p:nvPr/>
          </p:nvSpPr>
          <p:spPr>
            <a:xfrm>
              <a:off x="3577831" y="384810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2" name="Elipse 5151">
              <a:extLst>
                <a:ext uri="{FF2B5EF4-FFF2-40B4-BE49-F238E27FC236}">
                  <a16:creationId xmlns:a16="http://schemas.microsoft.com/office/drawing/2014/main" id="{BD420F95-185D-F46F-CF29-13578D24C179}"/>
                </a:ext>
              </a:extLst>
            </p:cNvPr>
            <p:cNvSpPr/>
            <p:nvPr/>
          </p:nvSpPr>
          <p:spPr>
            <a:xfrm>
              <a:off x="3435761" y="398855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3" name="Elipse 5152">
              <a:extLst>
                <a:ext uri="{FF2B5EF4-FFF2-40B4-BE49-F238E27FC236}">
                  <a16:creationId xmlns:a16="http://schemas.microsoft.com/office/drawing/2014/main" id="{45CB4880-E526-7BAD-6D66-E0694283F5C5}"/>
                </a:ext>
              </a:extLst>
            </p:cNvPr>
            <p:cNvSpPr/>
            <p:nvPr/>
          </p:nvSpPr>
          <p:spPr>
            <a:xfrm>
              <a:off x="3626927" y="404319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4" name="Elipse 5153">
              <a:extLst>
                <a:ext uri="{FF2B5EF4-FFF2-40B4-BE49-F238E27FC236}">
                  <a16:creationId xmlns:a16="http://schemas.microsoft.com/office/drawing/2014/main" id="{511297DF-8D95-98BA-3C71-00A1594C73D3}"/>
                </a:ext>
              </a:extLst>
            </p:cNvPr>
            <p:cNvSpPr/>
            <p:nvPr/>
          </p:nvSpPr>
          <p:spPr>
            <a:xfrm>
              <a:off x="3676605" y="423520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5" name="Elipse 5154">
              <a:extLst>
                <a:ext uri="{FF2B5EF4-FFF2-40B4-BE49-F238E27FC236}">
                  <a16:creationId xmlns:a16="http://schemas.microsoft.com/office/drawing/2014/main" id="{10BA26E1-5DED-0602-0667-F7D22DCD2E39}"/>
                </a:ext>
              </a:extLst>
            </p:cNvPr>
            <p:cNvSpPr/>
            <p:nvPr/>
          </p:nvSpPr>
          <p:spPr>
            <a:xfrm>
              <a:off x="3486362" y="417988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6" name="Elipse 5155">
              <a:extLst>
                <a:ext uri="{FF2B5EF4-FFF2-40B4-BE49-F238E27FC236}">
                  <a16:creationId xmlns:a16="http://schemas.microsoft.com/office/drawing/2014/main" id="{06D2320B-B171-A395-3E25-2F98CF27A641}"/>
                </a:ext>
              </a:extLst>
            </p:cNvPr>
            <p:cNvSpPr/>
            <p:nvPr/>
          </p:nvSpPr>
          <p:spPr>
            <a:xfrm>
              <a:off x="3282590" y="416729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7" name="Elipse 5156">
              <a:extLst>
                <a:ext uri="{FF2B5EF4-FFF2-40B4-BE49-F238E27FC236}">
                  <a16:creationId xmlns:a16="http://schemas.microsoft.com/office/drawing/2014/main" id="{1B5D1D9E-AC6E-1DF2-A24B-CCE86E7961BC}"/>
                </a:ext>
              </a:extLst>
            </p:cNvPr>
            <p:cNvSpPr/>
            <p:nvPr/>
          </p:nvSpPr>
          <p:spPr>
            <a:xfrm>
              <a:off x="3085427" y="409789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8" name="Elipse 5157">
              <a:extLst>
                <a:ext uri="{FF2B5EF4-FFF2-40B4-BE49-F238E27FC236}">
                  <a16:creationId xmlns:a16="http://schemas.microsoft.com/office/drawing/2014/main" id="{FB3755E1-590D-71EA-8FB7-6F5085E5A452}"/>
                </a:ext>
              </a:extLst>
            </p:cNvPr>
            <p:cNvSpPr/>
            <p:nvPr/>
          </p:nvSpPr>
          <p:spPr>
            <a:xfrm>
              <a:off x="3235827" y="396939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69" name="Elipse 5158">
              <a:extLst>
                <a:ext uri="{FF2B5EF4-FFF2-40B4-BE49-F238E27FC236}">
                  <a16:creationId xmlns:a16="http://schemas.microsoft.com/office/drawing/2014/main" id="{D2863642-0C7B-092D-206F-F010228A5298}"/>
                </a:ext>
              </a:extLst>
            </p:cNvPr>
            <p:cNvSpPr/>
            <p:nvPr/>
          </p:nvSpPr>
          <p:spPr>
            <a:xfrm>
              <a:off x="3037338" y="390753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0" name="Elipse 5159">
              <a:extLst>
                <a:ext uri="{FF2B5EF4-FFF2-40B4-BE49-F238E27FC236}">
                  <a16:creationId xmlns:a16="http://schemas.microsoft.com/office/drawing/2014/main" id="{0D38C544-0CF5-0191-E88D-D152707B8C14}"/>
                </a:ext>
              </a:extLst>
            </p:cNvPr>
            <p:cNvSpPr/>
            <p:nvPr/>
          </p:nvSpPr>
          <p:spPr>
            <a:xfrm>
              <a:off x="2896000" y="404265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1" name="Elipse 5160">
              <a:extLst>
                <a:ext uri="{FF2B5EF4-FFF2-40B4-BE49-F238E27FC236}">
                  <a16:creationId xmlns:a16="http://schemas.microsoft.com/office/drawing/2014/main" id="{695FAE42-6700-91A0-6207-EAB8F4B6754E}"/>
                </a:ext>
              </a:extLst>
            </p:cNvPr>
            <p:cNvSpPr/>
            <p:nvPr/>
          </p:nvSpPr>
          <p:spPr>
            <a:xfrm>
              <a:off x="2701602" y="398555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2" name="Elipse 5161">
              <a:extLst>
                <a:ext uri="{FF2B5EF4-FFF2-40B4-BE49-F238E27FC236}">
                  <a16:creationId xmlns:a16="http://schemas.microsoft.com/office/drawing/2014/main" id="{18956B03-D7A7-6A29-B863-EBA525E6F061}"/>
                </a:ext>
              </a:extLst>
            </p:cNvPr>
            <p:cNvSpPr/>
            <p:nvPr/>
          </p:nvSpPr>
          <p:spPr>
            <a:xfrm>
              <a:off x="2521340" y="392743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3" name="Elipse 5162">
              <a:extLst>
                <a:ext uri="{FF2B5EF4-FFF2-40B4-BE49-F238E27FC236}">
                  <a16:creationId xmlns:a16="http://schemas.microsoft.com/office/drawing/2014/main" id="{F8C99629-3BA2-F1AB-AA70-9E09753FC191}"/>
                </a:ext>
              </a:extLst>
            </p:cNvPr>
            <p:cNvSpPr/>
            <p:nvPr/>
          </p:nvSpPr>
          <p:spPr>
            <a:xfrm>
              <a:off x="2322624" y="386779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4" name="Elipse 5163">
              <a:extLst>
                <a:ext uri="{FF2B5EF4-FFF2-40B4-BE49-F238E27FC236}">
                  <a16:creationId xmlns:a16="http://schemas.microsoft.com/office/drawing/2014/main" id="{31FC6702-DF55-4905-17B5-559E6E475195}"/>
                </a:ext>
              </a:extLst>
            </p:cNvPr>
            <p:cNvSpPr/>
            <p:nvPr/>
          </p:nvSpPr>
          <p:spPr>
            <a:xfrm>
              <a:off x="2130687" y="381671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5" name="Elipse 5164">
              <a:extLst>
                <a:ext uri="{FF2B5EF4-FFF2-40B4-BE49-F238E27FC236}">
                  <a16:creationId xmlns:a16="http://schemas.microsoft.com/office/drawing/2014/main" id="{DEB4CFC7-E78D-94B6-48B9-36E2F1F43B0B}"/>
                </a:ext>
              </a:extLst>
            </p:cNvPr>
            <p:cNvSpPr/>
            <p:nvPr/>
          </p:nvSpPr>
          <p:spPr>
            <a:xfrm>
              <a:off x="2173457" y="401348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6" name="Elipse 5165">
              <a:extLst>
                <a:ext uri="{FF2B5EF4-FFF2-40B4-BE49-F238E27FC236}">
                  <a16:creationId xmlns:a16="http://schemas.microsoft.com/office/drawing/2014/main" id="{13571323-86C8-DDDF-59AF-D2C94CE9CD46}"/>
                </a:ext>
              </a:extLst>
            </p:cNvPr>
            <p:cNvSpPr/>
            <p:nvPr/>
          </p:nvSpPr>
          <p:spPr>
            <a:xfrm>
              <a:off x="1985067" y="394897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7" name="Elipse 5166">
              <a:extLst>
                <a:ext uri="{FF2B5EF4-FFF2-40B4-BE49-F238E27FC236}">
                  <a16:creationId xmlns:a16="http://schemas.microsoft.com/office/drawing/2014/main" id="{87727A07-6858-9A88-3947-3228852122A5}"/>
                </a:ext>
              </a:extLst>
            </p:cNvPr>
            <p:cNvSpPr/>
            <p:nvPr/>
          </p:nvSpPr>
          <p:spPr>
            <a:xfrm>
              <a:off x="1845204" y="408352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8" name="Elipse 5167">
              <a:extLst>
                <a:ext uri="{FF2B5EF4-FFF2-40B4-BE49-F238E27FC236}">
                  <a16:creationId xmlns:a16="http://schemas.microsoft.com/office/drawing/2014/main" id="{69D23D9A-63C9-170B-EA93-29AFA2D0EE51}"/>
                </a:ext>
              </a:extLst>
            </p:cNvPr>
            <p:cNvSpPr/>
            <p:nvPr/>
          </p:nvSpPr>
          <p:spPr>
            <a:xfrm>
              <a:off x="3564077" y="440151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79" name="Elipse 5168">
              <a:extLst>
                <a:ext uri="{FF2B5EF4-FFF2-40B4-BE49-F238E27FC236}">
                  <a16:creationId xmlns:a16="http://schemas.microsoft.com/office/drawing/2014/main" id="{F76D536A-2FDA-7D4B-AFC9-2EF2C17E3125}"/>
                </a:ext>
              </a:extLst>
            </p:cNvPr>
            <p:cNvSpPr/>
            <p:nvPr/>
          </p:nvSpPr>
          <p:spPr>
            <a:xfrm>
              <a:off x="3373443" y="434932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0" name="Elipse 5169">
              <a:extLst>
                <a:ext uri="{FF2B5EF4-FFF2-40B4-BE49-F238E27FC236}">
                  <a16:creationId xmlns:a16="http://schemas.microsoft.com/office/drawing/2014/main" id="{88BCACCA-1263-44EC-520E-14FF0171AE7E}"/>
                </a:ext>
              </a:extLst>
            </p:cNvPr>
            <p:cNvSpPr/>
            <p:nvPr/>
          </p:nvSpPr>
          <p:spPr>
            <a:xfrm>
              <a:off x="3131009" y="429815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1" name="Elipse 5170">
              <a:extLst>
                <a:ext uri="{FF2B5EF4-FFF2-40B4-BE49-F238E27FC236}">
                  <a16:creationId xmlns:a16="http://schemas.microsoft.com/office/drawing/2014/main" id="{B7AC5156-FD0C-1272-C584-53DC5EF5C8C3}"/>
                </a:ext>
              </a:extLst>
            </p:cNvPr>
            <p:cNvSpPr/>
            <p:nvPr/>
          </p:nvSpPr>
          <p:spPr>
            <a:xfrm>
              <a:off x="2938640" y="423953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2" name="Elipse 5171">
              <a:extLst>
                <a:ext uri="{FF2B5EF4-FFF2-40B4-BE49-F238E27FC236}">
                  <a16:creationId xmlns:a16="http://schemas.microsoft.com/office/drawing/2014/main" id="{2AFB6B8F-C9E7-31CE-256B-213C0EF8AAA3}"/>
                </a:ext>
              </a:extLst>
            </p:cNvPr>
            <p:cNvSpPr/>
            <p:nvPr/>
          </p:nvSpPr>
          <p:spPr>
            <a:xfrm>
              <a:off x="2750405" y="418633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3" name="Elipse 5172">
              <a:extLst>
                <a:ext uri="{FF2B5EF4-FFF2-40B4-BE49-F238E27FC236}">
                  <a16:creationId xmlns:a16="http://schemas.microsoft.com/office/drawing/2014/main" id="{86298034-0F5A-BDA4-2834-E507B4FD02AF}"/>
                </a:ext>
              </a:extLst>
            </p:cNvPr>
            <p:cNvSpPr/>
            <p:nvPr/>
          </p:nvSpPr>
          <p:spPr>
            <a:xfrm>
              <a:off x="2557151" y="412722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4" name="Elipse 5173">
              <a:extLst>
                <a:ext uri="{FF2B5EF4-FFF2-40B4-BE49-F238E27FC236}">
                  <a16:creationId xmlns:a16="http://schemas.microsoft.com/office/drawing/2014/main" id="{2B13E46F-A18B-75DA-83A6-8DD501F44BE8}"/>
                </a:ext>
              </a:extLst>
            </p:cNvPr>
            <p:cNvSpPr/>
            <p:nvPr/>
          </p:nvSpPr>
          <p:spPr>
            <a:xfrm>
              <a:off x="2367222" y="406735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5" name="Elipse 5174">
              <a:extLst>
                <a:ext uri="{FF2B5EF4-FFF2-40B4-BE49-F238E27FC236}">
                  <a16:creationId xmlns:a16="http://schemas.microsoft.com/office/drawing/2014/main" id="{91EBF854-51AE-2430-0795-E27F34E1AE2C}"/>
                </a:ext>
              </a:extLst>
            </p:cNvPr>
            <p:cNvSpPr/>
            <p:nvPr/>
          </p:nvSpPr>
          <p:spPr>
            <a:xfrm>
              <a:off x="2031218" y="414499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6" name="Elipse 5175">
              <a:extLst>
                <a:ext uri="{FF2B5EF4-FFF2-40B4-BE49-F238E27FC236}">
                  <a16:creationId xmlns:a16="http://schemas.microsoft.com/office/drawing/2014/main" id="{6F7817E6-9E2F-B843-33F1-98DA68371CD5}"/>
                </a:ext>
              </a:extLst>
            </p:cNvPr>
            <p:cNvSpPr/>
            <p:nvPr/>
          </p:nvSpPr>
          <p:spPr>
            <a:xfrm>
              <a:off x="1966031" y="432840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7" name="Elipse 5176">
              <a:extLst>
                <a:ext uri="{FF2B5EF4-FFF2-40B4-BE49-F238E27FC236}">
                  <a16:creationId xmlns:a16="http://schemas.microsoft.com/office/drawing/2014/main" id="{5AB0D060-5E83-CFDE-A274-E550F2762D96}"/>
                </a:ext>
              </a:extLst>
            </p:cNvPr>
            <p:cNvSpPr/>
            <p:nvPr/>
          </p:nvSpPr>
          <p:spPr>
            <a:xfrm>
              <a:off x="2214398" y="422204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8" name="Elipse 5177">
              <a:extLst>
                <a:ext uri="{FF2B5EF4-FFF2-40B4-BE49-F238E27FC236}">
                  <a16:creationId xmlns:a16="http://schemas.microsoft.com/office/drawing/2014/main" id="{085FE102-6672-6B21-11DB-450600AB96E6}"/>
                </a:ext>
              </a:extLst>
            </p:cNvPr>
            <p:cNvSpPr/>
            <p:nvPr/>
          </p:nvSpPr>
          <p:spPr>
            <a:xfrm>
              <a:off x="2415826" y="426049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89" name="Elipse 5178">
              <a:extLst>
                <a:ext uri="{FF2B5EF4-FFF2-40B4-BE49-F238E27FC236}">
                  <a16:creationId xmlns:a16="http://schemas.microsoft.com/office/drawing/2014/main" id="{150BDF8D-F85D-DE5F-73A5-ECF419E5A92A}"/>
                </a:ext>
              </a:extLst>
            </p:cNvPr>
            <p:cNvSpPr/>
            <p:nvPr/>
          </p:nvSpPr>
          <p:spPr>
            <a:xfrm>
              <a:off x="2583051" y="434932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0" name="Elipse 5179">
              <a:extLst>
                <a:ext uri="{FF2B5EF4-FFF2-40B4-BE49-F238E27FC236}">
                  <a16:creationId xmlns:a16="http://schemas.microsoft.com/office/drawing/2014/main" id="{4BC4A7D5-3BD7-2EB7-21EF-01DED18D68E9}"/>
                </a:ext>
              </a:extLst>
            </p:cNvPr>
            <p:cNvSpPr/>
            <p:nvPr/>
          </p:nvSpPr>
          <p:spPr>
            <a:xfrm>
              <a:off x="2788781" y="438117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1" name="Elipse 5180">
              <a:extLst>
                <a:ext uri="{FF2B5EF4-FFF2-40B4-BE49-F238E27FC236}">
                  <a16:creationId xmlns:a16="http://schemas.microsoft.com/office/drawing/2014/main" id="{4162927B-5E13-46B8-9A7E-95196955CB9A}"/>
                </a:ext>
              </a:extLst>
            </p:cNvPr>
            <p:cNvSpPr/>
            <p:nvPr/>
          </p:nvSpPr>
          <p:spPr>
            <a:xfrm>
              <a:off x="3021576" y="446178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2" name="Elipse 5181">
              <a:extLst>
                <a:ext uri="{FF2B5EF4-FFF2-40B4-BE49-F238E27FC236}">
                  <a16:creationId xmlns:a16="http://schemas.microsoft.com/office/drawing/2014/main" id="{2AA19136-0E80-6614-F70F-B3F02173B2AD}"/>
                </a:ext>
              </a:extLst>
            </p:cNvPr>
            <p:cNvSpPr/>
            <p:nvPr/>
          </p:nvSpPr>
          <p:spPr>
            <a:xfrm>
              <a:off x="3223123" y="447437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3" name="Elipse 5182">
              <a:extLst>
                <a:ext uri="{FF2B5EF4-FFF2-40B4-BE49-F238E27FC236}">
                  <a16:creationId xmlns:a16="http://schemas.microsoft.com/office/drawing/2014/main" id="{34422F16-511B-C82C-0389-A13465769180}"/>
                </a:ext>
              </a:extLst>
            </p:cNvPr>
            <p:cNvSpPr/>
            <p:nvPr/>
          </p:nvSpPr>
          <p:spPr>
            <a:xfrm>
              <a:off x="3408521" y="455289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4" name="Elipse 5183">
              <a:extLst>
                <a:ext uri="{FF2B5EF4-FFF2-40B4-BE49-F238E27FC236}">
                  <a16:creationId xmlns:a16="http://schemas.microsoft.com/office/drawing/2014/main" id="{DACBC065-1EAB-5D89-2539-225B43A5BA63}"/>
                </a:ext>
              </a:extLst>
            </p:cNvPr>
            <p:cNvSpPr/>
            <p:nvPr/>
          </p:nvSpPr>
          <p:spPr>
            <a:xfrm>
              <a:off x="3210829" y="467191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5" name="Elipse 5184">
              <a:extLst>
                <a:ext uri="{FF2B5EF4-FFF2-40B4-BE49-F238E27FC236}">
                  <a16:creationId xmlns:a16="http://schemas.microsoft.com/office/drawing/2014/main" id="{AE0EBDA7-A8E1-0901-4825-3EB99E7D3C75}"/>
                </a:ext>
              </a:extLst>
            </p:cNvPr>
            <p:cNvSpPr/>
            <p:nvPr/>
          </p:nvSpPr>
          <p:spPr>
            <a:xfrm>
              <a:off x="3002470" y="469529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6" name="Elipse 5185">
              <a:extLst>
                <a:ext uri="{FF2B5EF4-FFF2-40B4-BE49-F238E27FC236}">
                  <a16:creationId xmlns:a16="http://schemas.microsoft.com/office/drawing/2014/main" id="{01E3A278-14C0-E978-DF39-915B422A569C}"/>
                </a:ext>
              </a:extLst>
            </p:cNvPr>
            <p:cNvSpPr/>
            <p:nvPr/>
          </p:nvSpPr>
          <p:spPr>
            <a:xfrm>
              <a:off x="2846914" y="45668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7" name="Elipse 5186">
              <a:extLst>
                <a:ext uri="{FF2B5EF4-FFF2-40B4-BE49-F238E27FC236}">
                  <a16:creationId xmlns:a16="http://schemas.microsoft.com/office/drawing/2014/main" id="{F4F305FF-8335-BE44-C8BF-0A839EB23B19}"/>
                </a:ext>
              </a:extLst>
            </p:cNvPr>
            <p:cNvSpPr/>
            <p:nvPr/>
          </p:nvSpPr>
          <p:spPr>
            <a:xfrm>
              <a:off x="2654822" y="454758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8" name="Elipse 5187">
              <a:extLst>
                <a:ext uri="{FF2B5EF4-FFF2-40B4-BE49-F238E27FC236}">
                  <a16:creationId xmlns:a16="http://schemas.microsoft.com/office/drawing/2014/main" id="{653B7718-5055-C77C-34FD-2C248F9F9378}"/>
                </a:ext>
              </a:extLst>
            </p:cNvPr>
            <p:cNvSpPr/>
            <p:nvPr/>
          </p:nvSpPr>
          <p:spPr>
            <a:xfrm>
              <a:off x="2462903" y="449471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99" name="Elipse 5188">
              <a:extLst>
                <a:ext uri="{FF2B5EF4-FFF2-40B4-BE49-F238E27FC236}">
                  <a16:creationId xmlns:a16="http://schemas.microsoft.com/office/drawing/2014/main" id="{ACB47840-9A4B-CF50-99D7-597DE47E20B6}"/>
                </a:ext>
              </a:extLst>
            </p:cNvPr>
            <p:cNvSpPr/>
            <p:nvPr/>
          </p:nvSpPr>
          <p:spPr>
            <a:xfrm>
              <a:off x="2284752" y="44084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00" name="Elipse 5189">
              <a:extLst>
                <a:ext uri="{FF2B5EF4-FFF2-40B4-BE49-F238E27FC236}">
                  <a16:creationId xmlns:a16="http://schemas.microsoft.com/office/drawing/2014/main" id="{2AB7F0B5-557F-492A-E9FF-417FAA2CE8EB}"/>
                </a:ext>
              </a:extLst>
            </p:cNvPr>
            <p:cNvSpPr/>
            <p:nvPr/>
          </p:nvSpPr>
          <p:spPr>
            <a:xfrm>
              <a:off x="2094947" y="448455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01" name="Elipse 5190">
              <a:extLst>
                <a:ext uri="{FF2B5EF4-FFF2-40B4-BE49-F238E27FC236}">
                  <a16:creationId xmlns:a16="http://schemas.microsoft.com/office/drawing/2014/main" id="{E80588FD-3DB7-0560-41A8-56B19A73E419}"/>
                </a:ext>
              </a:extLst>
            </p:cNvPr>
            <p:cNvSpPr/>
            <p:nvPr/>
          </p:nvSpPr>
          <p:spPr>
            <a:xfrm>
              <a:off x="2255129" y="460404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02" name="Elipse 5191">
              <a:extLst>
                <a:ext uri="{FF2B5EF4-FFF2-40B4-BE49-F238E27FC236}">
                  <a16:creationId xmlns:a16="http://schemas.microsoft.com/office/drawing/2014/main" id="{7B8DDAA1-9AE5-1DD9-FEA2-68822CFE8523}"/>
                </a:ext>
              </a:extLst>
            </p:cNvPr>
            <p:cNvSpPr/>
            <p:nvPr/>
          </p:nvSpPr>
          <p:spPr>
            <a:xfrm>
              <a:off x="2433252" y="469431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03" name="Elipse 5192">
              <a:extLst>
                <a:ext uri="{FF2B5EF4-FFF2-40B4-BE49-F238E27FC236}">
                  <a16:creationId xmlns:a16="http://schemas.microsoft.com/office/drawing/2014/main" id="{9174EB50-1913-CBE0-89FF-AA4E764B9390}"/>
                </a:ext>
              </a:extLst>
            </p:cNvPr>
            <p:cNvSpPr/>
            <p:nvPr/>
          </p:nvSpPr>
          <p:spPr>
            <a:xfrm>
              <a:off x="2621356" y="475155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04" name="Elipse 5193">
              <a:extLst>
                <a:ext uri="{FF2B5EF4-FFF2-40B4-BE49-F238E27FC236}">
                  <a16:creationId xmlns:a16="http://schemas.microsoft.com/office/drawing/2014/main" id="{5F64A009-0BBB-2926-0A07-3C91B9F68860}"/>
                </a:ext>
              </a:extLst>
            </p:cNvPr>
            <p:cNvSpPr/>
            <p:nvPr/>
          </p:nvSpPr>
          <p:spPr>
            <a:xfrm>
              <a:off x="2815751" y="475968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grpSp>
      <p:sp>
        <p:nvSpPr>
          <p:cNvPr id="105" name="TextBox 24">
            <a:extLst>
              <a:ext uri="{FF2B5EF4-FFF2-40B4-BE49-F238E27FC236}">
                <a16:creationId xmlns:a16="http://schemas.microsoft.com/office/drawing/2014/main" id="{D38A147B-237C-CA82-F280-B7303A3C860D}"/>
              </a:ext>
            </a:extLst>
          </p:cNvPr>
          <p:cNvSpPr txBox="1"/>
          <p:nvPr/>
        </p:nvSpPr>
        <p:spPr>
          <a:xfrm>
            <a:off x="742225" y="2411020"/>
            <a:ext cx="2889664"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Non-Regulated Services</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06" name="TextBox 24">
            <a:extLst>
              <a:ext uri="{FF2B5EF4-FFF2-40B4-BE49-F238E27FC236}">
                <a16:creationId xmlns:a16="http://schemas.microsoft.com/office/drawing/2014/main" id="{5C7FFB19-C974-3A8E-E9F8-650AA7D97F94}"/>
              </a:ext>
            </a:extLst>
          </p:cNvPr>
          <p:cNvSpPr txBox="1"/>
          <p:nvPr/>
        </p:nvSpPr>
        <p:spPr>
          <a:xfrm>
            <a:off x="742225" y="2076710"/>
            <a:ext cx="2889664"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Non-Regulated Space</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07" name="TextBox 24">
            <a:extLst>
              <a:ext uri="{FF2B5EF4-FFF2-40B4-BE49-F238E27FC236}">
                <a16:creationId xmlns:a16="http://schemas.microsoft.com/office/drawing/2014/main" id="{4C6393B8-FACB-55ED-233B-02320E83D186}"/>
              </a:ext>
            </a:extLst>
          </p:cNvPr>
          <p:cNvSpPr txBox="1"/>
          <p:nvPr/>
        </p:nvSpPr>
        <p:spPr>
          <a:xfrm>
            <a:off x="742225" y="1510262"/>
            <a:ext cx="2889664" cy="430887"/>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tx1">
                    <a:lumMod val="65000"/>
                    <a:lumOff val="35000"/>
                  </a:schemeClr>
                </a:solidFill>
                <a:latin typeface="Roboto" panose="02000000000000000000" pitchFamily="2" charset="0"/>
                <a:ea typeface="Roboto" panose="02000000000000000000" pitchFamily="2" charset="0"/>
                <a:cs typeface="+mj-cs"/>
                <a:sym typeface="Verdana" panose="020B0604030504040204" pitchFamily="34" charset="0"/>
              </a:rPr>
              <a:t>Outsource</a:t>
            </a:r>
          </a:p>
        </p:txBody>
      </p:sp>
      <p:grpSp>
        <p:nvGrpSpPr>
          <p:cNvPr id="108" name="Group 107">
            <a:extLst>
              <a:ext uri="{FF2B5EF4-FFF2-40B4-BE49-F238E27FC236}">
                <a16:creationId xmlns:a16="http://schemas.microsoft.com/office/drawing/2014/main" id="{3371CABB-730B-D1CC-6126-87B68FAAA36F}"/>
              </a:ext>
            </a:extLst>
          </p:cNvPr>
          <p:cNvGrpSpPr/>
          <p:nvPr/>
        </p:nvGrpSpPr>
        <p:grpSpPr>
          <a:xfrm rot="15951175">
            <a:off x="5001479" y="2759200"/>
            <a:ext cx="2185863" cy="2186887"/>
            <a:chOff x="5001479" y="2759200"/>
            <a:chExt cx="2185863" cy="2186887"/>
          </a:xfrm>
        </p:grpSpPr>
        <p:sp>
          <p:nvSpPr>
            <p:cNvPr id="109" name="Elipse 5312">
              <a:extLst>
                <a:ext uri="{FF2B5EF4-FFF2-40B4-BE49-F238E27FC236}">
                  <a16:creationId xmlns:a16="http://schemas.microsoft.com/office/drawing/2014/main" id="{B49C78A3-5CC8-0B6A-F299-693954B49847}"/>
                </a:ext>
              </a:extLst>
            </p:cNvPr>
            <p:cNvSpPr/>
            <p:nvPr/>
          </p:nvSpPr>
          <p:spPr>
            <a:xfrm>
              <a:off x="6157908" y="352186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0" name="Elipse 5313">
              <a:extLst>
                <a:ext uri="{FF2B5EF4-FFF2-40B4-BE49-F238E27FC236}">
                  <a16:creationId xmlns:a16="http://schemas.microsoft.com/office/drawing/2014/main" id="{51EC696A-8E8F-F2B3-3DAF-9C252002FC15}"/>
                </a:ext>
              </a:extLst>
            </p:cNvPr>
            <p:cNvSpPr/>
            <p:nvPr/>
          </p:nvSpPr>
          <p:spPr>
            <a:xfrm>
              <a:off x="6115046" y="332593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1" name="Elipse 5314">
              <a:extLst>
                <a:ext uri="{FF2B5EF4-FFF2-40B4-BE49-F238E27FC236}">
                  <a16:creationId xmlns:a16="http://schemas.microsoft.com/office/drawing/2014/main" id="{538E181D-A5C0-C24C-89DB-AAF7A6012552}"/>
                </a:ext>
              </a:extLst>
            </p:cNvPr>
            <p:cNvSpPr/>
            <p:nvPr/>
          </p:nvSpPr>
          <p:spPr>
            <a:xfrm>
              <a:off x="5953079" y="27592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2" name="Elipse 5315">
              <a:extLst>
                <a:ext uri="{FF2B5EF4-FFF2-40B4-BE49-F238E27FC236}">
                  <a16:creationId xmlns:a16="http://schemas.microsoft.com/office/drawing/2014/main" id="{8499F523-B361-948C-0BF5-FF5C71FD1EE0}"/>
                </a:ext>
              </a:extLst>
            </p:cNvPr>
            <p:cNvSpPr/>
            <p:nvPr/>
          </p:nvSpPr>
          <p:spPr>
            <a:xfrm>
              <a:off x="6172778" y="27592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3" name="Elipse 5316">
              <a:extLst>
                <a:ext uri="{FF2B5EF4-FFF2-40B4-BE49-F238E27FC236}">
                  <a16:creationId xmlns:a16="http://schemas.microsoft.com/office/drawing/2014/main" id="{CE0A6D76-6714-D850-B75E-26148B4E7D09}"/>
                </a:ext>
              </a:extLst>
            </p:cNvPr>
            <p:cNvSpPr/>
            <p:nvPr/>
          </p:nvSpPr>
          <p:spPr>
            <a:xfrm>
              <a:off x="5769056" y="284101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4" name="Elipse 5317">
              <a:extLst>
                <a:ext uri="{FF2B5EF4-FFF2-40B4-BE49-F238E27FC236}">
                  <a16:creationId xmlns:a16="http://schemas.microsoft.com/office/drawing/2014/main" id="{F49C3861-47A5-D4B0-4BB3-7E6B143FA460}"/>
                </a:ext>
              </a:extLst>
            </p:cNvPr>
            <p:cNvSpPr/>
            <p:nvPr/>
          </p:nvSpPr>
          <p:spPr>
            <a:xfrm>
              <a:off x="5568386" y="28453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5" name="Elipse 5318">
              <a:extLst>
                <a:ext uri="{FF2B5EF4-FFF2-40B4-BE49-F238E27FC236}">
                  <a16:creationId xmlns:a16="http://schemas.microsoft.com/office/drawing/2014/main" id="{89F14B70-B838-E1BB-8926-47E1A008F6A5}"/>
                </a:ext>
              </a:extLst>
            </p:cNvPr>
            <p:cNvSpPr/>
            <p:nvPr/>
          </p:nvSpPr>
          <p:spPr>
            <a:xfrm>
              <a:off x="5401462" y="294798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6" name="Elipse 5319">
              <a:extLst>
                <a:ext uri="{FF2B5EF4-FFF2-40B4-BE49-F238E27FC236}">
                  <a16:creationId xmlns:a16="http://schemas.microsoft.com/office/drawing/2014/main" id="{3FCEB3CC-B0A5-7CBE-2DB2-9610FC94D49A}"/>
                </a:ext>
              </a:extLst>
            </p:cNvPr>
            <p:cNvSpPr/>
            <p:nvPr/>
          </p:nvSpPr>
          <p:spPr>
            <a:xfrm>
              <a:off x="5289543" y="312281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7" name="Elipse 5320">
              <a:extLst>
                <a:ext uri="{FF2B5EF4-FFF2-40B4-BE49-F238E27FC236}">
                  <a16:creationId xmlns:a16="http://schemas.microsoft.com/office/drawing/2014/main" id="{37539EC5-5A93-E4AC-9792-E25E49BF9E20}"/>
                </a:ext>
              </a:extLst>
            </p:cNvPr>
            <p:cNvSpPr/>
            <p:nvPr/>
          </p:nvSpPr>
          <p:spPr>
            <a:xfrm>
              <a:off x="5499426" y="3127576"/>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8" name="Elipse 5321">
              <a:extLst>
                <a:ext uri="{FF2B5EF4-FFF2-40B4-BE49-F238E27FC236}">
                  <a16:creationId xmlns:a16="http://schemas.microsoft.com/office/drawing/2014/main" id="{AE14FAAF-47F1-8F34-4A30-7227AA99618A}"/>
                </a:ext>
              </a:extLst>
            </p:cNvPr>
            <p:cNvSpPr/>
            <p:nvPr/>
          </p:nvSpPr>
          <p:spPr>
            <a:xfrm>
              <a:off x="5681293" y="30239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19" name="Elipse 5322">
              <a:extLst>
                <a:ext uri="{FF2B5EF4-FFF2-40B4-BE49-F238E27FC236}">
                  <a16:creationId xmlns:a16="http://schemas.microsoft.com/office/drawing/2014/main" id="{72BF691C-D89D-147E-D6AA-95A08F9A530F}"/>
                </a:ext>
              </a:extLst>
            </p:cNvPr>
            <p:cNvSpPr/>
            <p:nvPr/>
          </p:nvSpPr>
          <p:spPr>
            <a:xfrm>
              <a:off x="5863193" y="307221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0" name="Elipse 5323">
              <a:extLst>
                <a:ext uri="{FF2B5EF4-FFF2-40B4-BE49-F238E27FC236}">
                  <a16:creationId xmlns:a16="http://schemas.microsoft.com/office/drawing/2014/main" id="{BD9B3686-24B0-8E53-31CF-8350970F175A}"/>
                </a:ext>
              </a:extLst>
            </p:cNvPr>
            <p:cNvSpPr/>
            <p:nvPr/>
          </p:nvSpPr>
          <p:spPr>
            <a:xfrm>
              <a:off x="6029801" y="293681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1" name="Elipse 5324">
              <a:extLst>
                <a:ext uri="{FF2B5EF4-FFF2-40B4-BE49-F238E27FC236}">
                  <a16:creationId xmlns:a16="http://schemas.microsoft.com/office/drawing/2014/main" id="{ACA05145-618F-5AB1-F966-C1B1CA2BAF5E}"/>
                </a:ext>
              </a:extLst>
            </p:cNvPr>
            <p:cNvSpPr/>
            <p:nvPr/>
          </p:nvSpPr>
          <p:spPr>
            <a:xfrm>
              <a:off x="6226960" y="296637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2" name="Elipse 5325">
              <a:extLst>
                <a:ext uri="{FF2B5EF4-FFF2-40B4-BE49-F238E27FC236}">
                  <a16:creationId xmlns:a16="http://schemas.microsoft.com/office/drawing/2014/main" id="{174B8BD8-07F9-20EB-6E85-43891E5B9973}"/>
                </a:ext>
              </a:extLst>
            </p:cNvPr>
            <p:cNvSpPr/>
            <p:nvPr/>
          </p:nvSpPr>
          <p:spPr>
            <a:xfrm>
              <a:off x="6378309" y="283324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3" name="Elipse 5326">
              <a:extLst>
                <a:ext uri="{FF2B5EF4-FFF2-40B4-BE49-F238E27FC236}">
                  <a16:creationId xmlns:a16="http://schemas.microsoft.com/office/drawing/2014/main" id="{8B243628-6E66-7F5A-48DB-9BCC384C26E8}"/>
                </a:ext>
              </a:extLst>
            </p:cNvPr>
            <p:cNvSpPr/>
            <p:nvPr/>
          </p:nvSpPr>
          <p:spPr>
            <a:xfrm>
              <a:off x="6552376" y="291506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4" name="Elipse 5327">
              <a:extLst>
                <a:ext uri="{FF2B5EF4-FFF2-40B4-BE49-F238E27FC236}">
                  <a16:creationId xmlns:a16="http://schemas.microsoft.com/office/drawing/2014/main" id="{E5B7126D-8235-D978-5DC0-39E8AB27BE7B}"/>
                </a:ext>
              </a:extLst>
            </p:cNvPr>
            <p:cNvSpPr/>
            <p:nvPr/>
          </p:nvSpPr>
          <p:spPr>
            <a:xfrm>
              <a:off x="6404874" y="304767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5" name="Elipse 5328">
              <a:extLst>
                <a:ext uri="{FF2B5EF4-FFF2-40B4-BE49-F238E27FC236}">
                  <a16:creationId xmlns:a16="http://schemas.microsoft.com/office/drawing/2014/main" id="{55C41188-114F-5C1F-4F3F-1176C8ACD2DF}"/>
                </a:ext>
              </a:extLst>
            </p:cNvPr>
            <p:cNvSpPr/>
            <p:nvPr/>
          </p:nvSpPr>
          <p:spPr>
            <a:xfrm>
              <a:off x="6065111" y="313477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6" name="Elipse 5329">
              <a:extLst>
                <a:ext uri="{FF2B5EF4-FFF2-40B4-BE49-F238E27FC236}">
                  <a16:creationId xmlns:a16="http://schemas.microsoft.com/office/drawing/2014/main" id="{DE12947B-87DE-C65A-3FAD-1C64C492A983}"/>
                </a:ext>
              </a:extLst>
            </p:cNvPr>
            <p:cNvSpPr/>
            <p:nvPr/>
          </p:nvSpPr>
          <p:spPr>
            <a:xfrm>
              <a:off x="6261218" y="318804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7" name="Elipse 5330">
              <a:extLst>
                <a:ext uri="{FF2B5EF4-FFF2-40B4-BE49-F238E27FC236}">
                  <a16:creationId xmlns:a16="http://schemas.microsoft.com/office/drawing/2014/main" id="{43CC3F4B-F9AC-A475-BCBA-5792EE216D27}"/>
                </a:ext>
              </a:extLst>
            </p:cNvPr>
            <p:cNvSpPr/>
            <p:nvPr/>
          </p:nvSpPr>
          <p:spPr>
            <a:xfrm>
              <a:off x="6593270" y="311099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8" name="Elipse 5331">
              <a:extLst>
                <a:ext uri="{FF2B5EF4-FFF2-40B4-BE49-F238E27FC236}">
                  <a16:creationId xmlns:a16="http://schemas.microsoft.com/office/drawing/2014/main" id="{721329E0-7CE7-0306-F19F-60E0242C5ED5}"/>
                </a:ext>
              </a:extLst>
            </p:cNvPr>
            <p:cNvSpPr/>
            <p:nvPr/>
          </p:nvSpPr>
          <p:spPr>
            <a:xfrm>
              <a:off x="6793220" y="313956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29" name="Elipse 5332">
              <a:extLst>
                <a:ext uri="{FF2B5EF4-FFF2-40B4-BE49-F238E27FC236}">
                  <a16:creationId xmlns:a16="http://schemas.microsoft.com/office/drawing/2014/main" id="{E2E52B55-671D-5307-58B2-67299FFB9F04}"/>
                </a:ext>
              </a:extLst>
            </p:cNvPr>
            <p:cNvSpPr/>
            <p:nvPr/>
          </p:nvSpPr>
          <p:spPr>
            <a:xfrm>
              <a:off x="6643197" y="331403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0" name="Elipse 5333">
              <a:extLst>
                <a:ext uri="{FF2B5EF4-FFF2-40B4-BE49-F238E27FC236}">
                  <a16:creationId xmlns:a16="http://schemas.microsoft.com/office/drawing/2014/main" id="{83151E81-B0FD-4208-B2FB-38B927220840}"/>
                </a:ext>
              </a:extLst>
            </p:cNvPr>
            <p:cNvSpPr/>
            <p:nvPr/>
          </p:nvSpPr>
          <p:spPr>
            <a:xfrm>
              <a:off x="6457325" y="325169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1" name="Elipse 5334">
              <a:extLst>
                <a:ext uri="{FF2B5EF4-FFF2-40B4-BE49-F238E27FC236}">
                  <a16:creationId xmlns:a16="http://schemas.microsoft.com/office/drawing/2014/main" id="{3EB5A878-EEE0-2FFF-2749-D159034AB66F}"/>
                </a:ext>
              </a:extLst>
            </p:cNvPr>
            <p:cNvSpPr/>
            <p:nvPr/>
          </p:nvSpPr>
          <p:spPr>
            <a:xfrm>
              <a:off x="5921848" y="326309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2" name="Elipse 5335">
              <a:extLst>
                <a:ext uri="{FF2B5EF4-FFF2-40B4-BE49-F238E27FC236}">
                  <a16:creationId xmlns:a16="http://schemas.microsoft.com/office/drawing/2014/main" id="{5383113C-5C46-87C4-1683-B51365351A04}"/>
                </a:ext>
              </a:extLst>
            </p:cNvPr>
            <p:cNvSpPr/>
            <p:nvPr/>
          </p:nvSpPr>
          <p:spPr>
            <a:xfrm>
              <a:off x="5736114" y="321095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3" name="Elipse 5336">
              <a:extLst>
                <a:ext uri="{FF2B5EF4-FFF2-40B4-BE49-F238E27FC236}">
                  <a16:creationId xmlns:a16="http://schemas.microsoft.com/office/drawing/2014/main" id="{EFA73F08-6047-C82C-9A9E-160129985F2F}"/>
                </a:ext>
              </a:extLst>
            </p:cNvPr>
            <p:cNvSpPr/>
            <p:nvPr/>
          </p:nvSpPr>
          <p:spPr>
            <a:xfrm>
              <a:off x="5585953" y="334903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4" name="Elipse 5337">
              <a:extLst>
                <a:ext uri="{FF2B5EF4-FFF2-40B4-BE49-F238E27FC236}">
                  <a16:creationId xmlns:a16="http://schemas.microsoft.com/office/drawing/2014/main" id="{0E305967-6D0E-E074-0936-D7A34988F4B2}"/>
                </a:ext>
              </a:extLst>
            </p:cNvPr>
            <p:cNvSpPr/>
            <p:nvPr/>
          </p:nvSpPr>
          <p:spPr>
            <a:xfrm>
              <a:off x="5389978" y="328883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5" name="Elipse 5338">
              <a:extLst>
                <a:ext uri="{FF2B5EF4-FFF2-40B4-BE49-F238E27FC236}">
                  <a16:creationId xmlns:a16="http://schemas.microsoft.com/office/drawing/2014/main" id="{825833DE-04F4-F49A-356E-71545EB7F2A5}"/>
                </a:ext>
              </a:extLst>
            </p:cNvPr>
            <p:cNvSpPr/>
            <p:nvPr/>
          </p:nvSpPr>
          <p:spPr>
            <a:xfrm>
              <a:off x="5137121" y="323656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6" name="Elipse 5339">
              <a:extLst>
                <a:ext uri="{FF2B5EF4-FFF2-40B4-BE49-F238E27FC236}">
                  <a16:creationId xmlns:a16="http://schemas.microsoft.com/office/drawing/2014/main" id="{55E0E47E-5B24-E13B-5793-3C4031016052}"/>
                </a:ext>
              </a:extLst>
            </p:cNvPr>
            <p:cNvSpPr/>
            <p:nvPr/>
          </p:nvSpPr>
          <p:spPr>
            <a:xfrm>
              <a:off x="5050608" y="34290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7" name="Elipse 5340">
              <a:extLst>
                <a:ext uri="{FF2B5EF4-FFF2-40B4-BE49-F238E27FC236}">
                  <a16:creationId xmlns:a16="http://schemas.microsoft.com/office/drawing/2014/main" id="{B28FF935-B3F3-45FD-F692-E547AF1F21B3}"/>
                </a:ext>
              </a:extLst>
            </p:cNvPr>
            <p:cNvSpPr/>
            <p:nvPr/>
          </p:nvSpPr>
          <p:spPr>
            <a:xfrm>
              <a:off x="5254033" y="34290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8" name="Elipse 5341">
              <a:extLst>
                <a:ext uri="{FF2B5EF4-FFF2-40B4-BE49-F238E27FC236}">
                  <a16:creationId xmlns:a16="http://schemas.microsoft.com/office/drawing/2014/main" id="{80AE1259-D51D-7C26-EA37-87B7C20CF896}"/>
                </a:ext>
              </a:extLst>
            </p:cNvPr>
            <p:cNvSpPr/>
            <p:nvPr/>
          </p:nvSpPr>
          <p:spPr>
            <a:xfrm>
              <a:off x="5441224" y="348880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39" name="Elipse 5342">
              <a:extLst>
                <a:ext uri="{FF2B5EF4-FFF2-40B4-BE49-F238E27FC236}">
                  <a16:creationId xmlns:a16="http://schemas.microsoft.com/office/drawing/2014/main" id="{715AFDB5-4E0C-4A88-ACD5-9809019EFE47}"/>
                </a:ext>
              </a:extLst>
            </p:cNvPr>
            <p:cNvSpPr/>
            <p:nvPr/>
          </p:nvSpPr>
          <p:spPr>
            <a:xfrm>
              <a:off x="5637109" y="354424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0" name="Elipse 5343">
              <a:extLst>
                <a:ext uri="{FF2B5EF4-FFF2-40B4-BE49-F238E27FC236}">
                  <a16:creationId xmlns:a16="http://schemas.microsoft.com/office/drawing/2014/main" id="{27EAD963-D8C3-65E6-BFC1-62797D046492}"/>
                </a:ext>
              </a:extLst>
            </p:cNvPr>
            <p:cNvSpPr/>
            <p:nvPr/>
          </p:nvSpPr>
          <p:spPr>
            <a:xfrm>
              <a:off x="5775280" y="340997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1" name="Elipse 5344">
              <a:extLst>
                <a:ext uri="{FF2B5EF4-FFF2-40B4-BE49-F238E27FC236}">
                  <a16:creationId xmlns:a16="http://schemas.microsoft.com/office/drawing/2014/main" id="{86D89B93-0D04-966D-D052-7201EA8FEFB4}"/>
                </a:ext>
              </a:extLst>
            </p:cNvPr>
            <p:cNvSpPr/>
            <p:nvPr/>
          </p:nvSpPr>
          <p:spPr>
            <a:xfrm>
              <a:off x="5972647" y="34614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2" name="Elipse 5345">
              <a:extLst>
                <a:ext uri="{FF2B5EF4-FFF2-40B4-BE49-F238E27FC236}">
                  <a16:creationId xmlns:a16="http://schemas.microsoft.com/office/drawing/2014/main" id="{0B9A7AC7-8E27-A462-6408-2D4EDA606D9F}"/>
                </a:ext>
              </a:extLst>
            </p:cNvPr>
            <p:cNvSpPr/>
            <p:nvPr/>
          </p:nvSpPr>
          <p:spPr>
            <a:xfrm>
              <a:off x="6301273" y="3386257"/>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3" name="Elipse 5346">
              <a:extLst>
                <a:ext uri="{FF2B5EF4-FFF2-40B4-BE49-F238E27FC236}">
                  <a16:creationId xmlns:a16="http://schemas.microsoft.com/office/drawing/2014/main" id="{C1069B5B-0C3A-2C58-F4AC-7B19C98F899B}"/>
                </a:ext>
              </a:extLst>
            </p:cNvPr>
            <p:cNvSpPr/>
            <p:nvPr/>
          </p:nvSpPr>
          <p:spPr>
            <a:xfrm>
              <a:off x="6500068" y="3442239"/>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4" name="Elipse 5347">
              <a:extLst>
                <a:ext uri="{FF2B5EF4-FFF2-40B4-BE49-F238E27FC236}">
                  <a16:creationId xmlns:a16="http://schemas.microsoft.com/office/drawing/2014/main" id="{CEBF1019-C418-2A7B-E37D-D4803BA83F20}"/>
                </a:ext>
              </a:extLst>
            </p:cNvPr>
            <p:cNvSpPr/>
            <p:nvPr/>
          </p:nvSpPr>
          <p:spPr>
            <a:xfrm>
              <a:off x="6765093" y="346145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5" name="Elipse 5348">
              <a:extLst>
                <a:ext uri="{FF2B5EF4-FFF2-40B4-BE49-F238E27FC236}">
                  <a16:creationId xmlns:a16="http://schemas.microsoft.com/office/drawing/2014/main" id="{E10F5C11-D58C-17DD-81A6-64629CEDA6DE}"/>
                </a:ext>
              </a:extLst>
            </p:cNvPr>
            <p:cNvSpPr/>
            <p:nvPr/>
          </p:nvSpPr>
          <p:spPr>
            <a:xfrm>
              <a:off x="6899968" y="330423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6" name="Elipse 5349">
              <a:extLst>
                <a:ext uri="{FF2B5EF4-FFF2-40B4-BE49-F238E27FC236}">
                  <a16:creationId xmlns:a16="http://schemas.microsoft.com/office/drawing/2014/main" id="{F7B96256-CED8-265A-A99F-DC7C13A80E89}"/>
                </a:ext>
              </a:extLst>
            </p:cNvPr>
            <p:cNvSpPr/>
            <p:nvPr/>
          </p:nvSpPr>
          <p:spPr>
            <a:xfrm>
              <a:off x="6972481" y="351201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7" name="Elipse 5350">
              <a:extLst>
                <a:ext uri="{FF2B5EF4-FFF2-40B4-BE49-F238E27FC236}">
                  <a16:creationId xmlns:a16="http://schemas.microsoft.com/office/drawing/2014/main" id="{B8E72ACD-026A-38CB-DC2F-19B154B6DABD}"/>
                </a:ext>
              </a:extLst>
            </p:cNvPr>
            <p:cNvSpPr/>
            <p:nvPr/>
          </p:nvSpPr>
          <p:spPr>
            <a:xfrm>
              <a:off x="6620694" y="360004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8" name="Elipse 5351">
              <a:extLst>
                <a:ext uri="{FF2B5EF4-FFF2-40B4-BE49-F238E27FC236}">
                  <a16:creationId xmlns:a16="http://schemas.microsoft.com/office/drawing/2014/main" id="{C4DBEA2E-AC53-D3CA-EC4D-F17A4BCE8B6F}"/>
                </a:ext>
              </a:extLst>
            </p:cNvPr>
            <p:cNvSpPr/>
            <p:nvPr/>
          </p:nvSpPr>
          <p:spPr>
            <a:xfrm>
              <a:off x="6346727" y="357315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49" name="Elipse 5352">
              <a:extLst>
                <a:ext uri="{FF2B5EF4-FFF2-40B4-BE49-F238E27FC236}">
                  <a16:creationId xmlns:a16="http://schemas.microsoft.com/office/drawing/2014/main" id="{23E9CA18-ACC8-7773-F215-D822ACADB0DA}"/>
                </a:ext>
              </a:extLst>
            </p:cNvPr>
            <p:cNvSpPr/>
            <p:nvPr/>
          </p:nvSpPr>
          <p:spPr>
            <a:xfrm>
              <a:off x="6012588" y="365748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0" name="Elipse 5353">
              <a:extLst>
                <a:ext uri="{FF2B5EF4-FFF2-40B4-BE49-F238E27FC236}">
                  <a16:creationId xmlns:a16="http://schemas.microsoft.com/office/drawing/2014/main" id="{DB215F77-FC01-AA7E-F2F1-D7278EAA7747}"/>
                </a:ext>
              </a:extLst>
            </p:cNvPr>
            <p:cNvSpPr/>
            <p:nvPr/>
          </p:nvSpPr>
          <p:spPr>
            <a:xfrm>
              <a:off x="5821978" y="359884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1" name="Elipse 5354">
              <a:extLst>
                <a:ext uri="{FF2B5EF4-FFF2-40B4-BE49-F238E27FC236}">
                  <a16:creationId xmlns:a16="http://schemas.microsoft.com/office/drawing/2014/main" id="{4D2DD9ED-94A0-67A4-104F-99FD55F86FDD}"/>
                </a:ext>
              </a:extLst>
            </p:cNvPr>
            <p:cNvSpPr/>
            <p:nvPr/>
          </p:nvSpPr>
          <p:spPr>
            <a:xfrm>
              <a:off x="5001479" y="362150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2" name="Elipse 5355">
              <a:extLst>
                <a:ext uri="{FF2B5EF4-FFF2-40B4-BE49-F238E27FC236}">
                  <a16:creationId xmlns:a16="http://schemas.microsoft.com/office/drawing/2014/main" id="{F772F1C9-250E-7A4D-7468-F4B91425C823}"/>
                </a:ext>
              </a:extLst>
            </p:cNvPr>
            <p:cNvSpPr/>
            <p:nvPr/>
          </p:nvSpPr>
          <p:spPr>
            <a:xfrm>
              <a:off x="5292971" y="36173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3" name="Elipse 5356">
              <a:extLst>
                <a:ext uri="{FF2B5EF4-FFF2-40B4-BE49-F238E27FC236}">
                  <a16:creationId xmlns:a16="http://schemas.microsoft.com/office/drawing/2014/main" id="{2B3AA839-2F32-B20E-25A1-94C015FBFD06}"/>
                </a:ext>
              </a:extLst>
            </p:cNvPr>
            <p:cNvSpPr/>
            <p:nvPr/>
          </p:nvSpPr>
          <p:spPr>
            <a:xfrm>
              <a:off x="5154976" y="375068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4" name="Elipse 5357">
              <a:extLst>
                <a:ext uri="{FF2B5EF4-FFF2-40B4-BE49-F238E27FC236}">
                  <a16:creationId xmlns:a16="http://schemas.microsoft.com/office/drawing/2014/main" id="{0A031D9C-3BB4-E00D-2750-98505D020662}"/>
                </a:ext>
              </a:extLst>
            </p:cNvPr>
            <p:cNvSpPr/>
            <p:nvPr/>
          </p:nvSpPr>
          <p:spPr>
            <a:xfrm>
              <a:off x="5006241" y="3887271"/>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5" name="Elipse 5358">
              <a:extLst>
                <a:ext uri="{FF2B5EF4-FFF2-40B4-BE49-F238E27FC236}">
                  <a16:creationId xmlns:a16="http://schemas.microsoft.com/office/drawing/2014/main" id="{54531FCD-78D1-528C-E062-A26FD3FB19EE}"/>
                </a:ext>
              </a:extLst>
            </p:cNvPr>
            <p:cNvSpPr/>
            <p:nvPr/>
          </p:nvSpPr>
          <p:spPr>
            <a:xfrm>
              <a:off x="5483180" y="36796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6" name="Elipse 5359">
              <a:extLst>
                <a:ext uri="{FF2B5EF4-FFF2-40B4-BE49-F238E27FC236}">
                  <a16:creationId xmlns:a16="http://schemas.microsoft.com/office/drawing/2014/main" id="{EFA21C90-CEA8-261B-7493-F3CBAB89B51B}"/>
                </a:ext>
              </a:extLst>
            </p:cNvPr>
            <p:cNvSpPr/>
            <p:nvPr/>
          </p:nvSpPr>
          <p:spPr>
            <a:xfrm>
              <a:off x="5668637" y="3730651"/>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7" name="Elipse 5360">
              <a:extLst>
                <a:ext uri="{FF2B5EF4-FFF2-40B4-BE49-F238E27FC236}">
                  <a16:creationId xmlns:a16="http://schemas.microsoft.com/office/drawing/2014/main" id="{778C5449-5CF2-CAAF-544D-B630127E2C11}"/>
                </a:ext>
              </a:extLst>
            </p:cNvPr>
            <p:cNvSpPr/>
            <p:nvPr/>
          </p:nvSpPr>
          <p:spPr>
            <a:xfrm>
              <a:off x="5863097" y="3787693"/>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8" name="Elipse 5361">
              <a:extLst>
                <a:ext uri="{FF2B5EF4-FFF2-40B4-BE49-F238E27FC236}">
                  <a16:creationId xmlns:a16="http://schemas.microsoft.com/office/drawing/2014/main" id="{D5AE949A-D75F-76AC-3D2A-5036708ADCC3}"/>
                </a:ext>
              </a:extLst>
            </p:cNvPr>
            <p:cNvSpPr/>
            <p:nvPr/>
          </p:nvSpPr>
          <p:spPr>
            <a:xfrm>
              <a:off x="6060706" y="384810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59" name="Elipse 5362">
              <a:extLst>
                <a:ext uri="{FF2B5EF4-FFF2-40B4-BE49-F238E27FC236}">
                  <a16:creationId xmlns:a16="http://schemas.microsoft.com/office/drawing/2014/main" id="{38282C4C-1268-E206-B9E1-5EC2728C9D4B}"/>
                </a:ext>
              </a:extLst>
            </p:cNvPr>
            <p:cNvSpPr/>
            <p:nvPr/>
          </p:nvSpPr>
          <p:spPr>
            <a:xfrm>
              <a:off x="6201400" y="371470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0" name="Elipse 5363">
              <a:extLst>
                <a:ext uri="{FF2B5EF4-FFF2-40B4-BE49-F238E27FC236}">
                  <a16:creationId xmlns:a16="http://schemas.microsoft.com/office/drawing/2014/main" id="{18251418-ACFE-D960-2678-AAAEBA18EB0D}"/>
                </a:ext>
              </a:extLst>
            </p:cNvPr>
            <p:cNvSpPr/>
            <p:nvPr/>
          </p:nvSpPr>
          <p:spPr>
            <a:xfrm>
              <a:off x="6394475" y="3772890"/>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1" name="Elipse 5364">
              <a:extLst>
                <a:ext uri="{FF2B5EF4-FFF2-40B4-BE49-F238E27FC236}">
                  <a16:creationId xmlns:a16="http://schemas.microsoft.com/office/drawing/2014/main" id="{0A7074AF-50D6-7ADF-BBAC-287CE9678662}"/>
                </a:ext>
              </a:extLst>
            </p:cNvPr>
            <p:cNvSpPr/>
            <p:nvPr/>
          </p:nvSpPr>
          <p:spPr>
            <a:xfrm>
              <a:off x="6589871" y="3791688"/>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2" name="Elipse 5365">
              <a:extLst>
                <a:ext uri="{FF2B5EF4-FFF2-40B4-BE49-F238E27FC236}">
                  <a16:creationId xmlns:a16="http://schemas.microsoft.com/office/drawing/2014/main" id="{13F59776-DC7F-38F3-910F-5998646D75B8}"/>
                </a:ext>
              </a:extLst>
            </p:cNvPr>
            <p:cNvSpPr/>
            <p:nvPr/>
          </p:nvSpPr>
          <p:spPr>
            <a:xfrm>
              <a:off x="6813769" y="365296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3" name="Elipse 5366">
              <a:extLst>
                <a:ext uri="{FF2B5EF4-FFF2-40B4-BE49-F238E27FC236}">
                  <a16:creationId xmlns:a16="http://schemas.microsoft.com/office/drawing/2014/main" id="{C165A333-CD22-FE33-6934-8A7B35064DBD}"/>
                </a:ext>
              </a:extLst>
            </p:cNvPr>
            <p:cNvSpPr/>
            <p:nvPr/>
          </p:nvSpPr>
          <p:spPr>
            <a:xfrm>
              <a:off x="7000938" y="3714702"/>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4" name="Elipse 5367">
              <a:extLst>
                <a:ext uri="{FF2B5EF4-FFF2-40B4-BE49-F238E27FC236}">
                  <a16:creationId xmlns:a16="http://schemas.microsoft.com/office/drawing/2014/main" id="{498FA092-A94E-E1BE-38B9-02737FBEE9EF}"/>
                </a:ext>
              </a:extLst>
            </p:cNvPr>
            <p:cNvSpPr/>
            <p:nvPr/>
          </p:nvSpPr>
          <p:spPr>
            <a:xfrm>
              <a:off x="6991080" y="3913229"/>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5" name="Elipse 5368">
              <a:extLst>
                <a:ext uri="{FF2B5EF4-FFF2-40B4-BE49-F238E27FC236}">
                  <a16:creationId xmlns:a16="http://schemas.microsoft.com/office/drawing/2014/main" id="{29D15E08-2F94-7244-CF63-5780E36BD9CF}"/>
                </a:ext>
              </a:extLst>
            </p:cNvPr>
            <p:cNvSpPr/>
            <p:nvPr/>
          </p:nvSpPr>
          <p:spPr>
            <a:xfrm>
              <a:off x="6785267" y="3848105"/>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6" name="Elipse 5369">
              <a:extLst>
                <a:ext uri="{FF2B5EF4-FFF2-40B4-BE49-F238E27FC236}">
                  <a16:creationId xmlns:a16="http://schemas.microsoft.com/office/drawing/2014/main" id="{7115129B-EDF7-BC2E-7188-1569A3CC6B25}"/>
                </a:ext>
              </a:extLst>
            </p:cNvPr>
            <p:cNvSpPr/>
            <p:nvPr/>
          </p:nvSpPr>
          <p:spPr>
            <a:xfrm>
              <a:off x="6643197" y="3988556"/>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67" name="Elipse 5370">
              <a:extLst>
                <a:ext uri="{FF2B5EF4-FFF2-40B4-BE49-F238E27FC236}">
                  <a16:creationId xmlns:a16="http://schemas.microsoft.com/office/drawing/2014/main" id="{BE39506B-094C-8037-8F1A-17B0738CFB13}"/>
                </a:ext>
              </a:extLst>
            </p:cNvPr>
            <p:cNvSpPr/>
            <p:nvPr/>
          </p:nvSpPr>
          <p:spPr>
            <a:xfrm>
              <a:off x="6834363" y="404319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rgbClr val="FFFFFF"/>
                </a:solidFill>
                <a:latin typeface="Verdana"/>
              </a:endParaRPr>
            </a:p>
          </p:txBody>
        </p:sp>
        <p:sp>
          <p:nvSpPr>
            <p:cNvPr id="168" name="Elipse 5371">
              <a:extLst>
                <a:ext uri="{FF2B5EF4-FFF2-40B4-BE49-F238E27FC236}">
                  <a16:creationId xmlns:a16="http://schemas.microsoft.com/office/drawing/2014/main" id="{B426BE6F-4D15-F0E3-7ACE-0104B932691B}"/>
                </a:ext>
              </a:extLst>
            </p:cNvPr>
            <p:cNvSpPr/>
            <p:nvPr/>
          </p:nvSpPr>
          <p:spPr>
            <a:xfrm>
              <a:off x="6884041" y="423520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rgbClr val="FFFFFF"/>
                </a:solidFill>
                <a:latin typeface="Verdana"/>
              </a:endParaRPr>
            </a:p>
          </p:txBody>
        </p:sp>
        <p:sp>
          <p:nvSpPr>
            <p:cNvPr id="169" name="Elipse 5372">
              <a:extLst>
                <a:ext uri="{FF2B5EF4-FFF2-40B4-BE49-F238E27FC236}">
                  <a16:creationId xmlns:a16="http://schemas.microsoft.com/office/drawing/2014/main" id="{9ABA22A8-508E-AD29-AB8B-3D7016DECC40}"/>
                </a:ext>
              </a:extLst>
            </p:cNvPr>
            <p:cNvSpPr/>
            <p:nvPr/>
          </p:nvSpPr>
          <p:spPr>
            <a:xfrm>
              <a:off x="6693798" y="417988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0" name="Elipse 5373">
              <a:extLst>
                <a:ext uri="{FF2B5EF4-FFF2-40B4-BE49-F238E27FC236}">
                  <a16:creationId xmlns:a16="http://schemas.microsoft.com/office/drawing/2014/main" id="{31852ECC-4B55-CC6A-3115-F20566EF91E9}"/>
                </a:ext>
              </a:extLst>
            </p:cNvPr>
            <p:cNvSpPr/>
            <p:nvPr/>
          </p:nvSpPr>
          <p:spPr>
            <a:xfrm>
              <a:off x="6490026" y="4167296"/>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1" name="Elipse 5374">
              <a:extLst>
                <a:ext uri="{FF2B5EF4-FFF2-40B4-BE49-F238E27FC236}">
                  <a16:creationId xmlns:a16="http://schemas.microsoft.com/office/drawing/2014/main" id="{E8FD1FD8-6948-A925-A4A8-BFD97DD5F8B7}"/>
                </a:ext>
              </a:extLst>
            </p:cNvPr>
            <p:cNvSpPr/>
            <p:nvPr/>
          </p:nvSpPr>
          <p:spPr>
            <a:xfrm>
              <a:off x="6292863" y="4097896"/>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2" name="Elipse 5375">
              <a:extLst>
                <a:ext uri="{FF2B5EF4-FFF2-40B4-BE49-F238E27FC236}">
                  <a16:creationId xmlns:a16="http://schemas.microsoft.com/office/drawing/2014/main" id="{EF0AE2DE-0D58-6CF1-F1B0-618583AF5386}"/>
                </a:ext>
              </a:extLst>
            </p:cNvPr>
            <p:cNvSpPr/>
            <p:nvPr/>
          </p:nvSpPr>
          <p:spPr>
            <a:xfrm>
              <a:off x="6443263" y="3969395"/>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3" name="Elipse 5376">
              <a:extLst>
                <a:ext uri="{FF2B5EF4-FFF2-40B4-BE49-F238E27FC236}">
                  <a16:creationId xmlns:a16="http://schemas.microsoft.com/office/drawing/2014/main" id="{617E1C71-A8AA-12D8-AABB-8B5F0D2453AB}"/>
                </a:ext>
              </a:extLst>
            </p:cNvPr>
            <p:cNvSpPr/>
            <p:nvPr/>
          </p:nvSpPr>
          <p:spPr>
            <a:xfrm>
              <a:off x="6244774" y="3907535"/>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4" name="Elipse 5377">
              <a:extLst>
                <a:ext uri="{FF2B5EF4-FFF2-40B4-BE49-F238E27FC236}">
                  <a16:creationId xmlns:a16="http://schemas.microsoft.com/office/drawing/2014/main" id="{94024ABC-1B7F-FF37-77A3-7C4905EED376}"/>
                </a:ext>
              </a:extLst>
            </p:cNvPr>
            <p:cNvSpPr/>
            <p:nvPr/>
          </p:nvSpPr>
          <p:spPr>
            <a:xfrm>
              <a:off x="6103436" y="4042655"/>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5" name="Elipse 5378">
              <a:extLst>
                <a:ext uri="{FF2B5EF4-FFF2-40B4-BE49-F238E27FC236}">
                  <a16:creationId xmlns:a16="http://schemas.microsoft.com/office/drawing/2014/main" id="{0BE1049D-2846-8CDC-D00B-E541BEE67C58}"/>
                </a:ext>
              </a:extLst>
            </p:cNvPr>
            <p:cNvSpPr/>
            <p:nvPr/>
          </p:nvSpPr>
          <p:spPr>
            <a:xfrm>
              <a:off x="5909038" y="3985556"/>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6" name="Elipse 5379">
              <a:extLst>
                <a:ext uri="{FF2B5EF4-FFF2-40B4-BE49-F238E27FC236}">
                  <a16:creationId xmlns:a16="http://schemas.microsoft.com/office/drawing/2014/main" id="{D0C77BCE-4AD1-87EE-53DB-DB05550F2C80}"/>
                </a:ext>
              </a:extLst>
            </p:cNvPr>
            <p:cNvSpPr/>
            <p:nvPr/>
          </p:nvSpPr>
          <p:spPr>
            <a:xfrm>
              <a:off x="5728776" y="3927430"/>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7" name="Elipse 5380">
              <a:extLst>
                <a:ext uri="{FF2B5EF4-FFF2-40B4-BE49-F238E27FC236}">
                  <a16:creationId xmlns:a16="http://schemas.microsoft.com/office/drawing/2014/main" id="{E9866395-56B3-4B4A-74DD-6FB9D14C5174}"/>
                </a:ext>
              </a:extLst>
            </p:cNvPr>
            <p:cNvSpPr/>
            <p:nvPr/>
          </p:nvSpPr>
          <p:spPr>
            <a:xfrm>
              <a:off x="5530060" y="3867798"/>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8" name="Elipse 5381">
              <a:extLst>
                <a:ext uri="{FF2B5EF4-FFF2-40B4-BE49-F238E27FC236}">
                  <a16:creationId xmlns:a16="http://schemas.microsoft.com/office/drawing/2014/main" id="{82B95BC6-0C6B-568F-2096-89E032F10721}"/>
                </a:ext>
              </a:extLst>
            </p:cNvPr>
            <p:cNvSpPr/>
            <p:nvPr/>
          </p:nvSpPr>
          <p:spPr>
            <a:xfrm>
              <a:off x="5338123" y="3816714"/>
              <a:ext cx="186404" cy="18640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79" name="Elipse 5382">
              <a:extLst>
                <a:ext uri="{FF2B5EF4-FFF2-40B4-BE49-F238E27FC236}">
                  <a16:creationId xmlns:a16="http://schemas.microsoft.com/office/drawing/2014/main" id="{7AC5E3CC-54A9-07DC-B1EE-5EAD12CADE90}"/>
                </a:ext>
              </a:extLst>
            </p:cNvPr>
            <p:cNvSpPr/>
            <p:nvPr/>
          </p:nvSpPr>
          <p:spPr>
            <a:xfrm>
              <a:off x="5380893" y="4013489"/>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0" name="Elipse 5383">
              <a:extLst>
                <a:ext uri="{FF2B5EF4-FFF2-40B4-BE49-F238E27FC236}">
                  <a16:creationId xmlns:a16="http://schemas.microsoft.com/office/drawing/2014/main" id="{9BD6CF36-6DD4-644F-0335-F7A3FA8B111D}"/>
                </a:ext>
              </a:extLst>
            </p:cNvPr>
            <p:cNvSpPr/>
            <p:nvPr/>
          </p:nvSpPr>
          <p:spPr>
            <a:xfrm>
              <a:off x="5192503" y="3948978"/>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1" name="Elipse 5384">
              <a:extLst>
                <a:ext uri="{FF2B5EF4-FFF2-40B4-BE49-F238E27FC236}">
                  <a16:creationId xmlns:a16="http://schemas.microsoft.com/office/drawing/2014/main" id="{97088E64-1E66-D55F-BA75-1B1CCAE9F068}"/>
                </a:ext>
              </a:extLst>
            </p:cNvPr>
            <p:cNvSpPr/>
            <p:nvPr/>
          </p:nvSpPr>
          <p:spPr>
            <a:xfrm>
              <a:off x="5052640" y="4083520"/>
              <a:ext cx="186404" cy="18640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2" name="Elipse 5385">
              <a:extLst>
                <a:ext uri="{FF2B5EF4-FFF2-40B4-BE49-F238E27FC236}">
                  <a16:creationId xmlns:a16="http://schemas.microsoft.com/office/drawing/2014/main" id="{871E2915-8FD0-EC17-B2B2-C49C9F59C1FD}"/>
                </a:ext>
              </a:extLst>
            </p:cNvPr>
            <p:cNvSpPr/>
            <p:nvPr/>
          </p:nvSpPr>
          <p:spPr>
            <a:xfrm>
              <a:off x="6771513" y="440151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3" name="Elipse 5386">
              <a:extLst>
                <a:ext uri="{FF2B5EF4-FFF2-40B4-BE49-F238E27FC236}">
                  <a16:creationId xmlns:a16="http://schemas.microsoft.com/office/drawing/2014/main" id="{0E9D88DB-7BBA-5CF1-BE77-11E5EC932B43}"/>
                </a:ext>
              </a:extLst>
            </p:cNvPr>
            <p:cNvSpPr/>
            <p:nvPr/>
          </p:nvSpPr>
          <p:spPr>
            <a:xfrm>
              <a:off x="6580879" y="434932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4" name="Elipse 5387">
              <a:extLst>
                <a:ext uri="{FF2B5EF4-FFF2-40B4-BE49-F238E27FC236}">
                  <a16:creationId xmlns:a16="http://schemas.microsoft.com/office/drawing/2014/main" id="{0818114A-CD2C-421B-7B65-852B47B6C105}"/>
                </a:ext>
              </a:extLst>
            </p:cNvPr>
            <p:cNvSpPr/>
            <p:nvPr/>
          </p:nvSpPr>
          <p:spPr>
            <a:xfrm>
              <a:off x="6338445" y="429815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5" name="Elipse 5388">
              <a:extLst>
                <a:ext uri="{FF2B5EF4-FFF2-40B4-BE49-F238E27FC236}">
                  <a16:creationId xmlns:a16="http://schemas.microsoft.com/office/drawing/2014/main" id="{C4D6D9E2-CBF4-0CC4-4A43-E2A0FC1C4A6E}"/>
                </a:ext>
              </a:extLst>
            </p:cNvPr>
            <p:cNvSpPr/>
            <p:nvPr/>
          </p:nvSpPr>
          <p:spPr>
            <a:xfrm>
              <a:off x="6146076" y="423953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6" name="Elipse 5389">
              <a:extLst>
                <a:ext uri="{FF2B5EF4-FFF2-40B4-BE49-F238E27FC236}">
                  <a16:creationId xmlns:a16="http://schemas.microsoft.com/office/drawing/2014/main" id="{CF6088F2-1520-83B4-E539-681355405C67}"/>
                </a:ext>
              </a:extLst>
            </p:cNvPr>
            <p:cNvSpPr/>
            <p:nvPr/>
          </p:nvSpPr>
          <p:spPr>
            <a:xfrm>
              <a:off x="5957841" y="418633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7" name="Elipse 5390">
              <a:extLst>
                <a:ext uri="{FF2B5EF4-FFF2-40B4-BE49-F238E27FC236}">
                  <a16:creationId xmlns:a16="http://schemas.microsoft.com/office/drawing/2014/main" id="{0F02340C-D9CB-7FFE-AE6A-9126F089143E}"/>
                </a:ext>
              </a:extLst>
            </p:cNvPr>
            <p:cNvSpPr/>
            <p:nvPr/>
          </p:nvSpPr>
          <p:spPr>
            <a:xfrm>
              <a:off x="5764587" y="4127227"/>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8" name="Elipse 5391">
              <a:extLst>
                <a:ext uri="{FF2B5EF4-FFF2-40B4-BE49-F238E27FC236}">
                  <a16:creationId xmlns:a16="http://schemas.microsoft.com/office/drawing/2014/main" id="{019CF061-FAD3-8B5A-B72D-08D03AC8972E}"/>
                </a:ext>
              </a:extLst>
            </p:cNvPr>
            <p:cNvSpPr/>
            <p:nvPr/>
          </p:nvSpPr>
          <p:spPr>
            <a:xfrm>
              <a:off x="5574658" y="4067359"/>
              <a:ext cx="186404" cy="1864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89" name="Elipse 5392">
              <a:extLst>
                <a:ext uri="{FF2B5EF4-FFF2-40B4-BE49-F238E27FC236}">
                  <a16:creationId xmlns:a16="http://schemas.microsoft.com/office/drawing/2014/main" id="{A012FF0C-37FC-1E1C-2805-AEC110C59A57}"/>
                </a:ext>
              </a:extLst>
            </p:cNvPr>
            <p:cNvSpPr/>
            <p:nvPr/>
          </p:nvSpPr>
          <p:spPr>
            <a:xfrm>
              <a:off x="5238654" y="414499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0" name="Elipse 5393">
              <a:extLst>
                <a:ext uri="{FF2B5EF4-FFF2-40B4-BE49-F238E27FC236}">
                  <a16:creationId xmlns:a16="http://schemas.microsoft.com/office/drawing/2014/main" id="{03F9F1DC-87C1-4204-BE51-81C5850B61AE}"/>
                </a:ext>
              </a:extLst>
            </p:cNvPr>
            <p:cNvSpPr/>
            <p:nvPr/>
          </p:nvSpPr>
          <p:spPr>
            <a:xfrm>
              <a:off x="5173467" y="432840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1" name="Elipse 5394">
              <a:extLst>
                <a:ext uri="{FF2B5EF4-FFF2-40B4-BE49-F238E27FC236}">
                  <a16:creationId xmlns:a16="http://schemas.microsoft.com/office/drawing/2014/main" id="{8BC2A676-3C4D-5C67-AFF8-60F67A34BD66}"/>
                </a:ext>
              </a:extLst>
            </p:cNvPr>
            <p:cNvSpPr/>
            <p:nvPr/>
          </p:nvSpPr>
          <p:spPr>
            <a:xfrm>
              <a:off x="5421834" y="422204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2" name="Elipse 5395">
              <a:extLst>
                <a:ext uri="{FF2B5EF4-FFF2-40B4-BE49-F238E27FC236}">
                  <a16:creationId xmlns:a16="http://schemas.microsoft.com/office/drawing/2014/main" id="{3257D3E2-414D-C0D9-2341-AC79CD150513}"/>
                </a:ext>
              </a:extLst>
            </p:cNvPr>
            <p:cNvSpPr/>
            <p:nvPr/>
          </p:nvSpPr>
          <p:spPr>
            <a:xfrm>
              <a:off x="5623262" y="426049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3" name="Elipse 5396">
              <a:extLst>
                <a:ext uri="{FF2B5EF4-FFF2-40B4-BE49-F238E27FC236}">
                  <a16:creationId xmlns:a16="http://schemas.microsoft.com/office/drawing/2014/main" id="{E62B8D87-A21D-E0B3-9D8C-2897F97926C2}"/>
                </a:ext>
              </a:extLst>
            </p:cNvPr>
            <p:cNvSpPr/>
            <p:nvPr/>
          </p:nvSpPr>
          <p:spPr>
            <a:xfrm>
              <a:off x="5790487" y="434932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4" name="Elipse 5397">
              <a:extLst>
                <a:ext uri="{FF2B5EF4-FFF2-40B4-BE49-F238E27FC236}">
                  <a16:creationId xmlns:a16="http://schemas.microsoft.com/office/drawing/2014/main" id="{E4008298-FDBD-E5CE-993E-F7A1A927A5BD}"/>
                </a:ext>
              </a:extLst>
            </p:cNvPr>
            <p:cNvSpPr/>
            <p:nvPr/>
          </p:nvSpPr>
          <p:spPr>
            <a:xfrm>
              <a:off x="5996217" y="438117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5" name="Elipse 5398">
              <a:extLst>
                <a:ext uri="{FF2B5EF4-FFF2-40B4-BE49-F238E27FC236}">
                  <a16:creationId xmlns:a16="http://schemas.microsoft.com/office/drawing/2014/main" id="{36B1B8D0-1FEC-E75A-69CC-1901F5AC2BC3}"/>
                </a:ext>
              </a:extLst>
            </p:cNvPr>
            <p:cNvSpPr/>
            <p:nvPr/>
          </p:nvSpPr>
          <p:spPr>
            <a:xfrm>
              <a:off x="6229012" y="446178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6" name="Elipse 5399">
              <a:extLst>
                <a:ext uri="{FF2B5EF4-FFF2-40B4-BE49-F238E27FC236}">
                  <a16:creationId xmlns:a16="http://schemas.microsoft.com/office/drawing/2014/main" id="{D54C6662-F66F-1417-6E32-E66DE218BF59}"/>
                </a:ext>
              </a:extLst>
            </p:cNvPr>
            <p:cNvSpPr/>
            <p:nvPr/>
          </p:nvSpPr>
          <p:spPr>
            <a:xfrm>
              <a:off x="6430559" y="447437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7" name="Elipse 5400">
              <a:extLst>
                <a:ext uri="{FF2B5EF4-FFF2-40B4-BE49-F238E27FC236}">
                  <a16:creationId xmlns:a16="http://schemas.microsoft.com/office/drawing/2014/main" id="{008DBB14-6A4B-C0B7-B44E-A51B6CB49511}"/>
                </a:ext>
              </a:extLst>
            </p:cNvPr>
            <p:cNvSpPr/>
            <p:nvPr/>
          </p:nvSpPr>
          <p:spPr>
            <a:xfrm>
              <a:off x="6615957" y="455289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8" name="Elipse 5401">
              <a:extLst>
                <a:ext uri="{FF2B5EF4-FFF2-40B4-BE49-F238E27FC236}">
                  <a16:creationId xmlns:a16="http://schemas.microsoft.com/office/drawing/2014/main" id="{5B7A903A-48D4-C1EA-2B4D-858B08D51D75}"/>
                </a:ext>
              </a:extLst>
            </p:cNvPr>
            <p:cNvSpPr/>
            <p:nvPr/>
          </p:nvSpPr>
          <p:spPr>
            <a:xfrm>
              <a:off x="6418265" y="467191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199" name="Elipse 5402">
              <a:extLst>
                <a:ext uri="{FF2B5EF4-FFF2-40B4-BE49-F238E27FC236}">
                  <a16:creationId xmlns:a16="http://schemas.microsoft.com/office/drawing/2014/main" id="{939348BF-727A-19EB-869D-8E94E8A6DDEB}"/>
                </a:ext>
              </a:extLst>
            </p:cNvPr>
            <p:cNvSpPr/>
            <p:nvPr/>
          </p:nvSpPr>
          <p:spPr>
            <a:xfrm>
              <a:off x="6209906" y="469529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0" name="Elipse 5403">
              <a:extLst>
                <a:ext uri="{FF2B5EF4-FFF2-40B4-BE49-F238E27FC236}">
                  <a16:creationId xmlns:a16="http://schemas.microsoft.com/office/drawing/2014/main" id="{7210744C-1436-3CAA-63A9-00367AF42471}"/>
                </a:ext>
              </a:extLst>
            </p:cNvPr>
            <p:cNvSpPr/>
            <p:nvPr/>
          </p:nvSpPr>
          <p:spPr>
            <a:xfrm>
              <a:off x="6054350" y="456685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1" name="Elipse 5404">
              <a:extLst>
                <a:ext uri="{FF2B5EF4-FFF2-40B4-BE49-F238E27FC236}">
                  <a16:creationId xmlns:a16="http://schemas.microsoft.com/office/drawing/2014/main" id="{09E05A37-C956-0E03-1B9C-07254DF03898}"/>
                </a:ext>
              </a:extLst>
            </p:cNvPr>
            <p:cNvSpPr/>
            <p:nvPr/>
          </p:nvSpPr>
          <p:spPr>
            <a:xfrm>
              <a:off x="5862258" y="454758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2" name="Elipse 5405">
              <a:extLst>
                <a:ext uri="{FF2B5EF4-FFF2-40B4-BE49-F238E27FC236}">
                  <a16:creationId xmlns:a16="http://schemas.microsoft.com/office/drawing/2014/main" id="{807BC421-DC4D-5BAB-B1BF-A9DFCC378758}"/>
                </a:ext>
              </a:extLst>
            </p:cNvPr>
            <p:cNvSpPr/>
            <p:nvPr/>
          </p:nvSpPr>
          <p:spPr>
            <a:xfrm>
              <a:off x="5670339" y="449471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3" name="Elipse 5406">
              <a:extLst>
                <a:ext uri="{FF2B5EF4-FFF2-40B4-BE49-F238E27FC236}">
                  <a16:creationId xmlns:a16="http://schemas.microsoft.com/office/drawing/2014/main" id="{48120142-ABEA-4F5E-5A72-E1A95C8CF908}"/>
                </a:ext>
              </a:extLst>
            </p:cNvPr>
            <p:cNvSpPr/>
            <p:nvPr/>
          </p:nvSpPr>
          <p:spPr>
            <a:xfrm>
              <a:off x="5492188" y="440845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4" name="Elipse 5407">
              <a:extLst>
                <a:ext uri="{FF2B5EF4-FFF2-40B4-BE49-F238E27FC236}">
                  <a16:creationId xmlns:a16="http://schemas.microsoft.com/office/drawing/2014/main" id="{78094379-1185-8B5D-CFFD-18B8CD245CFD}"/>
                </a:ext>
              </a:extLst>
            </p:cNvPr>
            <p:cNvSpPr/>
            <p:nvPr/>
          </p:nvSpPr>
          <p:spPr>
            <a:xfrm>
              <a:off x="5302383" y="448455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5" name="Elipse 5408">
              <a:extLst>
                <a:ext uri="{FF2B5EF4-FFF2-40B4-BE49-F238E27FC236}">
                  <a16:creationId xmlns:a16="http://schemas.microsoft.com/office/drawing/2014/main" id="{4E54CB49-93D8-F8A9-1851-DF4C26B130E7}"/>
                </a:ext>
              </a:extLst>
            </p:cNvPr>
            <p:cNvSpPr/>
            <p:nvPr/>
          </p:nvSpPr>
          <p:spPr>
            <a:xfrm>
              <a:off x="5462565" y="460404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6" name="Elipse 5409">
              <a:extLst>
                <a:ext uri="{FF2B5EF4-FFF2-40B4-BE49-F238E27FC236}">
                  <a16:creationId xmlns:a16="http://schemas.microsoft.com/office/drawing/2014/main" id="{850B332F-A4A5-2AE9-F2C9-45DB62ED2238}"/>
                </a:ext>
              </a:extLst>
            </p:cNvPr>
            <p:cNvSpPr/>
            <p:nvPr/>
          </p:nvSpPr>
          <p:spPr>
            <a:xfrm>
              <a:off x="5640688" y="469431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7" name="Elipse 5410">
              <a:extLst>
                <a:ext uri="{FF2B5EF4-FFF2-40B4-BE49-F238E27FC236}">
                  <a16:creationId xmlns:a16="http://schemas.microsoft.com/office/drawing/2014/main" id="{E9F0D315-9029-16C7-F4C1-5F6B375B5B76}"/>
                </a:ext>
              </a:extLst>
            </p:cNvPr>
            <p:cNvSpPr/>
            <p:nvPr/>
          </p:nvSpPr>
          <p:spPr>
            <a:xfrm>
              <a:off x="5828792" y="475155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08" name="Elipse 5411">
              <a:extLst>
                <a:ext uri="{FF2B5EF4-FFF2-40B4-BE49-F238E27FC236}">
                  <a16:creationId xmlns:a16="http://schemas.microsoft.com/office/drawing/2014/main" id="{8F612D23-4B4E-D733-5384-9BE0229E2793}"/>
                </a:ext>
              </a:extLst>
            </p:cNvPr>
            <p:cNvSpPr/>
            <p:nvPr/>
          </p:nvSpPr>
          <p:spPr>
            <a:xfrm>
              <a:off x="6023187" y="475968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grpSp>
      <p:sp>
        <p:nvSpPr>
          <p:cNvPr id="209" name="TextBox 24">
            <a:extLst>
              <a:ext uri="{FF2B5EF4-FFF2-40B4-BE49-F238E27FC236}">
                <a16:creationId xmlns:a16="http://schemas.microsoft.com/office/drawing/2014/main" id="{34E0F1FB-3CA7-668F-1B99-4C1E4E31CFAC}"/>
              </a:ext>
            </a:extLst>
          </p:cNvPr>
          <p:cNvSpPr txBox="1"/>
          <p:nvPr/>
        </p:nvSpPr>
        <p:spPr>
          <a:xfrm>
            <a:off x="4649579" y="2411020"/>
            <a:ext cx="2889664"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Regulated Services</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10" name="TextBox 24">
            <a:extLst>
              <a:ext uri="{FF2B5EF4-FFF2-40B4-BE49-F238E27FC236}">
                <a16:creationId xmlns:a16="http://schemas.microsoft.com/office/drawing/2014/main" id="{3FDDB83A-3FD1-36A5-FEC9-9E01FE359860}"/>
              </a:ext>
            </a:extLst>
          </p:cNvPr>
          <p:cNvSpPr txBox="1"/>
          <p:nvPr/>
        </p:nvSpPr>
        <p:spPr>
          <a:xfrm>
            <a:off x="4649579" y="2076710"/>
            <a:ext cx="2889664"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Regulated Space</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11" name="TextBox 24">
            <a:extLst>
              <a:ext uri="{FF2B5EF4-FFF2-40B4-BE49-F238E27FC236}">
                <a16:creationId xmlns:a16="http://schemas.microsoft.com/office/drawing/2014/main" id="{86F38B85-95B7-2ABF-A02B-B6823DE59993}"/>
              </a:ext>
            </a:extLst>
          </p:cNvPr>
          <p:cNvSpPr txBox="1"/>
          <p:nvPr/>
        </p:nvSpPr>
        <p:spPr>
          <a:xfrm>
            <a:off x="4331808" y="1510262"/>
            <a:ext cx="3525208" cy="430887"/>
          </a:xfrm>
          <a:prstGeom prst="rect">
            <a:avLst/>
          </a:prstGeom>
          <a:noFill/>
        </p:spPr>
        <p:txBody>
          <a:bodyPr wrap="square" lIns="0" tIns="0" rIns="0" bIns="0" rtlCol="0" anchor="b">
            <a:spAutoFit/>
          </a:bodyPr>
          <a:lstStyle/>
          <a:p>
            <a:pPr algn="ctr">
              <a:defRPr/>
            </a:pPr>
            <a:r>
              <a:rPr lang="en-US" sz="2800" b="1" dirty="0">
                <a:solidFill>
                  <a:schemeClr val="tx1">
                    <a:lumMod val="65000"/>
                    <a:lumOff val="35000"/>
                  </a:schemeClr>
                </a:solidFill>
                <a:latin typeface="Roboto" panose="02000000000000000000" pitchFamily="2" charset="0"/>
                <a:ea typeface="Roboto" panose="02000000000000000000" pitchFamily="2" charset="0"/>
                <a:cs typeface="+mj-cs"/>
                <a:sym typeface="Verdana" panose="020B0604030504040204" pitchFamily="34" charset="0"/>
              </a:rPr>
              <a:t>Client Specific</a:t>
            </a:r>
          </a:p>
        </p:txBody>
      </p:sp>
      <p:sp>
        <p:nvSpPr>
          <p:cNvPr id="212" name="TextBox 24">
            <a:extLst>
              <a:ext uri="{FF2B5EF4-FFF2-40B4-BE49-F238E27FC236}">
                <a16:creationId xmlns:a16="http://schemas.microsoft.com/office/drawing/2014/main" id="{D95FC823-25B3-9A86-22D5-AC4F3FF43ED9}"/>
              </a:ext>
            </a:extLst>
          </p:cNvPr>
          <p:cNvSpPr txBox="1"/>
          <p:nvPr/>
        </p:nvSpPr>
        <p:spPr>
          <a:xfrm>
            <a:off x="4649579" y="5252068"/>
            <a:ext cx="2889664" cy="861774"/>
          </a:xfrm>
          <a:prstGeom prst="rect">
            <a:avLst/>
          </a:prstGeom>
          <a:noFill/>
        </p:spPr>
        <p:txBody>
          <a:bodyPr wrap="square" lIns="0" tIns="0" rIns="0" bIns="0" rtlCol="0" anchor="t">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Clear Definitions required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Service Providers unwilling to accept consequential loss</a:t>
            </a:r>
          </a:p>
        </p:txBody>
      </p:sp>
      <p:grpSp>
        <p:nvGrpSpPr>
          <p:cNvPr id="213" name="Group 212">
            <a:extLst>
              <a:ext uri="{FF2B5EF4-FFF2-40B4-BE49-F238E27FC236}">
                <a16:creationId xmlns:a16="http://schemas.microsoft.com/office/drawing/2014/main" id="{D8C1925C-7AA5-53DB-FE3C-46D8A96931E9}"/>
              </a:ext>
            </a:extLst>
          </p:cNvPr>
          <p:cNvGrpSpPr/>
          <p:nvPr/>
        </p:nvGrpSpPr>
        <p:grpSpPr>
          <a:xfrm>
            <a:off x="8999146" y="2759200"/>
            <a:ext cx="2185863" cy="2186887"/>
            <a:chOff x="8208916" y="2759200"/>
            <a:chExt cx="2185863" cy="2186887"/>
          </a:xfrm>
        </p:grpSpPr>
        <p:sp>
          <p:nvSpPr>
            <p:cNvPr id="214" name="Elipse 5418">
              <a:extLst>
                <a:ext uri="{FF2B5EF4-FFF2-40B4-BE49-F238E27FC236}">
                  <a16:creationId xmlns:a16="http://schemas.microsoft.com/office/drawing/2014/main" id="{A56945B1-BDCB-2424-FB0D-F60C16C22BDF}"/>
                </a:ext>
              </a:extLst>
            </p:cNvPr>
            <p:cNvSpPr/>
            <p:nvPr/>
          </p:nvSpPr>
          <p:spPr>
            <a:xfrm>
              <a:off x="9365345" y="352186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15" name="Elipse 5419">
              <a:extLst>
                <a:ext uri="{FF2B5EF4-FFF2-40B4-BE49-F238E27FC236}">
                  <a16:creationId xmlns:a16="http://schemas.microsoft.com/office/drawing/2014/main" id="{0FCD04CA-C71F-B51B-8C9E-B494C5CD0AB7}"/>
                </a:ext>
              </a:extLst>
            </p:cNvPr>
            <p:cNvSpPr/>
            <p:nvPr/>
          </p:nvSpPr>
          <p:spPr>
            <a:xfrm>
              <a:off x="9322483" y="332593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16" name="Elipse 5420">
              <a:extLst>
                <a:ext uri="{FF2B5EF4-FFF2-40B4-BE49-F238E27FC236}">
                  <a16:creationId xmlns:a16="http://schemas.microsoft.com/office/drawing/2014/main" id="{BC565368-8304-D664-303C-3F16B1B8547A}"/>
                </a:ext>
              </a:extLst>
            </p:cNvPr>
            <p:cNvSpPr/>
            <p:nvPr/>
          </p:nvSpPr>
          <p:spPr>
            <a:xfrm>
              <a:off x="9160516" y="275920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17" name="Elipse 5421">
              <a:extLst>
                <a:ext uri="{FF2B5EF4-FFF2-40B4-BE49-F238E27FC236}">
                  <a16:creationId xmlns:a16="http://schemas.microsoft.com/office/drawing/2014/main" id="{5D0741D1-D2B7-C9CC-7DC3-A5303CD6F9E9}"/>
                </a:ext>
              </a:extLst>
            </p:cNvPr>
            <p:cNvSpPr/>
            <p:nvPr/>
          </p:nvSpPr>
          <p:spPr>
            <a:xfrm>
              <a:off x="9380215" y="275920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18" name="Elipse 5422">
              <a:extLst>
                <a:ext uri="{FF2B5EF4-FFF2-40B4-BE49-F238E27FC236}">
                  <a16:creationId xmlns:a16="http://schemas.microsoft.com/office/drawing/2014/main" id="{41AA7FBD-8C29-27B5-BD44-014A4FD9822E}"/>
                </a:ext>
              </a:extLst>
            </p:cNvPr>
            <p:cNvSpPr/>
            <p:nvPr/>
          </p:nvSpPr>
          <p:spPr>
            <a:xfrm>
              <a:off x="8976493" y="284101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19" name="Elipse 5423">
              <a:extLst>
                <a:ext uri="{FF2B5EF4-FFF2-40B4-BE49-F238E27FC236}">
                  <a16:creationId xmlns:a16="http://schemas.microsoft.com/office/drawing/2014/main" id="{91031A98-BA3F-F1AC-05CE-5C09B517BB55}"/>
                </a:ext>
              </a:extLst>
            </p:cNvPr>
            <p:cNvSpPr/>
            <p:nvPr/>
          </p:nvSpPr>
          <p:spPr>
            <a:xfrm>
              <a:off x="8775823" y="284535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0" name="Elipse 5424">
              <a:extLst>
                <a:ext uri="{FF2B5EF4-FFF2-40B4-BE49-F238E27FC236}">
                  <a16:creationId xmlns:a16="http://schemas.microsoft.com/office/drawing/2014/main" id="{3E19FE5E-282C-4417-7E6C-498D43427C18}"/>
                </a:ext>
              </a:extLst>
            </p:cNvPr>
            <p:cNvSpPr/>
            <p:nvPr/>
          </p:nvSpPr>
          <p:spPr>
            <a:xfrm>
              <a:off x="8608899" y="294798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1" name="Elipse 5425">
              <a:extLst>
                <a:ext uri="{FF2B5EF4-FFF2-40B4-BE49-F238E27FC236}">
                  <a16:creationId xmlns:a16="http://schemas.microsoft.com/office/drawing/2014/main" id="{892DCC37-51F0-BAB1-9501-7B2CDD604157}"/>
                </a:ext>
              </a:extLst>
            </p:cNvPr>
            <p:cNvSpPr/>
            <p:nvPr/>
          </p:nvSpPr>
          <p:spPr>
            <a:xfrm>
              <a:off x="8496980" y="312281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2" name="Elipse 5426">
              <a:extLst>
                <a:ext uri="{FF2B5EF4-FFF2-40B4-BE49-F238E27FC236}">
                  <a16:creationId xmlns:a16="http://schemas.microsoft.com/office/drawing/2014/main" id="{A646D16B-4A84-62E5-2894-0F506C41F328}"/>
                </a:ext>
              </a:extLst>
            </p:cNvPr>
            <p:cNvSpPr/>
            <p:nvPr/>
          </p:nvSpPr>
          <p:spPr>
            <a:xfrm>
              <a:off x="8706863" y="312757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3" name="Elipse 5427">
              <a:extLst>
                <a:ext uri="{FF2B5EF4-FFF2-40B4-BE49-F238E27FC236}">
                  <a16:creationId xmlns:a16="http://schemas.microsoft.com/office/drawing/2014/main" id="{4C6FFB96-A29E-0FC1-781F-84E68D37FF74}"/>
                </a:ext>
              </a:extLst>
            </p:cNvPr>
            <p:cNvSpPr/>
            <p:nvPr/>
          </p:nvSpPr>
          <p:spPr>
            <a:xfrm>
              <a:off x="8888730" y="302398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4" name="Elipse 5428">
              <a:extLst>
                <a:ext uri="{FF2B5EF4-FFF2-40B4-BE49-F238E27FC236}">
                  <a16:creationId xmlns:a16="http://schemas.microsoft.com/office/drawing/2014/main" id="{985214CC-9EA1-8C25-F45C-7C584BD15F04}"/>
                </a:ext>
              </a:extLst>
            </p:cNvPr>
            <p:cNvSpPr/>
            <p:nvPr/>
          </p:nvSpPr>
          <p:spPr>
            <a:xfrm>
              <a:off x="9070630" y="307221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5" name="Elipse 5429">
              <a:extLst>
                <a:ext uri="{FF2B5EF4-FFF2-40B4-BE49-F238E27FC236}">
                  <a16:creationId xmlns:a16="http://schemas.microsoft.com/office/drawing/2014/main" id="{33C0CF46-6389-D253-7DF3-DDC4666A1305}"/>
                </a:ext>
              </a:extLst>
            </p:cNvPr>
            <p:cNvSpPr/>
            <p:nvPr/>
          </p:nvSpPr>
          <p:spPr>
            <a:xfrm>
              <a:off x="9237238" y="293681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6" name="Elipse 5430">
              <a:extLst>
                <a:ext uri="{FF2B5EF4-FFF2-40B4-BE49-F238E27FC236}">
                  <a16:creationId xmlns:a16="http://schemas.microsoft.com/office/drawing/2014/main" id="{A061B4CF-7684-1C4A-187E-96E79DD317CB}"/>
                </a:ext>
              </a:extLst>
            </p:cNvPr>
            <p:cNvSpPr/>
            <p:nvPr/>
          </p:nvSpPr>
          <p:spPr>
            <a:xfrm>
              <a:off x="9434397" y="296637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7" name="Elipse 5431">
              <a:extLst>
                <a:ext uri="{FF2B5EF4-FFF2-40B4-BE49-F238E27FC236}">
                  <a16:creationId xmlns:a16="http://schemas.microsoft.com/office/drawing/2014/main" id="{802519F7-059E-88B6-085E-49983C49ABF7}"/>
                </a:ext>
              </a:extLst>
            </p:cNvPr>
            <p:cNvSpPr/>
            <p:nvPr/>
          </p:nvSpPr>
          <p:spPr>
            <a:xfrm>
              <a:off x="9585746" y="283324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8" name="Elipse 5432">
              <a:extLst>
                <a:ext uri="{FF2B5EF4-FFF2-40B4-BE49-F238E27FC236}">
                  <a16:creationId xmlns:a16="http://schemas.microsoft.com/office/drawing/2014/main" id="{F03280D3-5360-D78A-E563-E0E2E911416C}"/>
                </a:ext>
              </a:extLst>
            </p:cNvPr>
            <p:cNvSpPr/>
            <p:nvPr/>
          </p:nvSpPr>
          <p:spPr>
            <a:xfrm>
              <a:off x="9759813" y="291506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29" name="Elipse 5433">
              <a:extLst>
                <a:ext uri="{FF2B5EF4-FFF2-40B4-BE49-F238E27FC236}">
                  <a16:creationId xmlns:a16="http://schemas.microsoft.com/office/drawing/2014/main" id="{82211CC6-0D3A-3D27-3DD3-6D2373966963}"/>
                </a:ext>
              </a:extLst>
            </p:cNvPr>
            <p:cNvSpPr/>
            <p:nvPr/>
          </p:nvSpPr>
          <p:spPr>
            <a:xfrm>
              <a:off x="9612311" y="304767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0" name="Elipse 5434">
              <a:extLst>
                <a:ext uri="{FF2B5EF4-FFF2-40B4-BE49-F238E27FC236}">
                  <a16:creationId xmlns:a16="http://schemas.microsoft.com/office/drawing/2014/main" id="{80881F53-E760-3F25-D54F-7FDF8CAFADF6}"/>
                </a:ext>
              </a:extLst>
            </p:cNvPr>
            <p:cNvSpPr/>
            <p:nvPr/>
          </p:nvSpPr>
          <p:spPr>
            <a:xfrm>
              <a:off x="9272548" y="313477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1" name="Elipse 5435">
              <a:extLst>
                <a:ext uri="{FF2B5EF4-FFF2-40B4-BE49-F238E27FC236}">
                  <a16:creationId xmlns:a16="http://schemas.microsoft.com/office/drawing/2014/main" id="{E52667C4-01A7-4089-FDDC-9F1588CCF161}"/>
                </a:ext>
              </a:extLst>
            </p:cNvPr>
            <p:cNvSpPr/>
            <p:nvPr/>
          </p:nvSpPr>
          <p:spPr>
            <a:xfrm>
              <a:off x="9468655" y="318804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2" name="Elipse 5436">
              <a:extLst>
                <a:ext uri="{FF2B5EF4-FFF2-40B4-BE49-F238E27FC236}">
                  <a16:creationId xmlns:a16="http://schemas.microsoft.com/office/drawing/2014/main" id="{A47A7277-218A-F2C2-9100-8985CD82697A}"/>
                </a:ext>
              </a:extLst>
            </p:cNvPr>
            <p:cNvSpPr/>
            <p:nvPr/>
          </p:nvSpPr>
          <p:spPr>
            <a:xfrm>
              <a:off x="9800707" y="311099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3" name="Elipse 5437">
              <a:extLst>
                <a:ext uri="{FF2B5EF4-FFF2-40B4-BE49-F238E27FC236}">
                  <a16:creationId xmlns:a16="http://schemas.microsoft.com/office/drawing/2014/main" id="{89B75914-147A-C5CA-A986-E8CF3660965B}"/>
                </a:ext>
              </a:extLst>
            </p:cNvPr>
            <p:cNvSpPr/>
            <p:nvPr/>
          </p:nvSpPr>
          <p:spPr>
            <a:xfrm>
              <a:off x="10000657" y="313956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4" name="Elipse 5438">
              <a:extLst>
                <a:ext uri="{FF2B5EF4-FFF2-40B4-BE49-F238E27FC236}">
                  <a16:creationId xmlns:a16="http://schemas.microsoft.com/office/drawing/2014/main" id="{32AC1D93-1F92-8D2E-6924-FB6FEA16A12E}"/>
                </a:ext>
              </a:extLst>
            </p:cNvPr>
            <p:cNvSpPr/>
            <p:nvPr/>
          </p:nvSpPr>
          <p:spPr>
            <a:xfrm>
              <a:off x="9850634" y="331403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5" name="Elipse 5439">
              <a:extLst>
                <a:ext uri="{FF2B5EF4-FFF2-40B4-BE49-F238E27FC236}">
                  <a16:creationId xmlns:a16="http://schemas.microsoft.com/office/drawing/2014/main" id="{87A0CC74-C82B-672F-7EDB-27FBD73FA566}"/>
                </a:ext>
              </a:extLst>
            </p:cNvPr>
            <p:cNvSpPr/>
            <p:nvPr/>
          </p:nvSpPr>
          <p:spPr>
            <a:xfrm>
              <a:off x="9664762" y="325169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6" name="Elipse 5440">
              <a:extLst>
                <a:ext uri="{FF2B5EF4-FFF2-40B4-BE49-F238E27FC236}">
                  <a16:creationId xmlns:a16="http://schemas.microsoft.com/office/drawing/2014/main" id="{BCF4C3DD-31C5-DF01-8AA9-43D751FF525E}"/>
                </a:ext>
              </a:extLst>
            </p:cNvPr>
            <p:cNvSpPr/>
            <p:nvPr/>
          </p:nvSpPr>
          <p:spPr>
            <a:xfrm>
              <a:off x="9129285" y="326309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7" name="Elipse 5441">
              <a:extLst>
                <a:ext uri="{FF2B5EF4-FFF2-40B4-BE49-F238E27FC236}">
                  <a16:creationId xmlns:a16="http://schemas.microsoft.com/office/drawing/2014/main" id="{7E2C1A3C-C0F9-884D-C26F-C00E23DA3CF3}"/>
                </a:ext>
              </a:extLst>
            </p:cNvPr>
            <p:cNvSpPr/>
            <p:nvPr/>
          </p:nvSpPr>
          <p:spPr>
            <a:xfrm>
              <a:off x="8943551" y="321095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8" name="Elipse 5442">
              <a:extLst>
                <a:ext uri="{FF2B5EF4-FFF2-40B4-BE49-F238E27FC236}">
                  <a16:creationId xmlns:a16="http://schemas.microsoft.com/office/drawing/2014/main" id="{4193BD7B-D7B2-B232-529B-6B781ED68456}"/>
                </a:ext>
              </a:extLst>
            </p:cNvPr>
            <p:cNvSpPr/>
            <p:nvPr/>
          </p:nvSpPr>
          <p:spPr>
            <a:xfrm>
              <a:off x="8793390" y="334903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39" name="Elipse 5443">
              <a:extLst>
                <a:ext uri="{FF2B5EF4-FFF2-40B4-BE49-F238E27FC236}">
                  <a16:creationId xmlns:a16="http://schemas.microsoft.com/office/drawing/2014/main" id="{786253C9-1B09-8A2E-04F2-70A167BC7CA7}"/>
                </a:ext>
              </a:extLst>
            </p:cNvPr>
            <p:cNvSpPr/>
            <p:nvPr/>
          </p:nvSpPr>
          <p:spPr>
            <a:xfrm>
              <a:off x="8597415" y="328883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0" name="Elipse 5444">
              <a:extLst>
                <a:ext uri="{FF2B5EF4-FFF2-40B4-BE49-F238E27FC236}">
                  <a16:creationId xmlns:a16="http://schemas.microsoft.com/office/drawing/2014/main" id="{768FE719-27AC-A525-3F25-75825B5D46BC}"/>
                </a:ext>
              </a:extLst>
            </p:cNvPr>
            <p:cNvSpPr/>
            <p:nvPr/>
          </p:nvSpPr>
          <p:spPr>
            <a:xfrm>
              <a:off x="8344558" y="323656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1" name="Elipse 5445">
              <a:extLst>
                <a:ext uri="{FF2B5EF4-FFF2-40B4-BE49-F238E27FC236}">
                  <a16:creationId xmlns:a16="http://schemas.microsoft.com/office/drawing/2014/main" id="{A8307758-395F-C895-B56F-0BB0B28F5CFA}"/>
                </a:ext>
              </a:extLst>
            </p:cNvPr>
            <p:cNvSpPr/>
            <p:nvPr/>
          </p:nvSpPr>
          <p:spPr>
            <a:xfrm>
              <a:off x="8258045" y="342900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2" name="Elipse 5446">
              <a:extLst>
                <a:ext uri="{FF2B5EF4-FFF2-40B4-BE49-F238E27FC236}">
                  <a16:creationId xmlns:a16="http://schemas.microsoft.com/office/drawing/2014/main" id="{2109254E-1315-01A4-93C7-316A4B0692AF}"/>
                </a:ext>
              </a:extLst>
            </p:cNvPr>
            <p:cNvSpPr/>
            <p:nvPr/>
          </p:nvSpPr>
          <p:spPr>
            <a:xfrm>
              <a:off x="8461470" y="342900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3" name="Elipse 5447">
              <a:extLst>
                <a:ext uri="{FF2B5EF4-FFF2-40B4-BE49-F238E27FC236}">
                  <a16:creationId xmlns:a16="http://schemas.microsoft.com/office/drawing/2014/main" id="{F7BC4547-2FA5-A2AD-3FCC-65DD0D8E8EE0}"/>
                </a:ext>
              </a:extLst>
            </p:cNvPr>
            <p:cNvSpPr/>
            <p:nvPr/>
          </p:nvSpPr>
          <p:spPr>
            <a:xfrm>
              <a:off x="8648661" y="348880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4" name="Elipse 5448">
              <a:extLst>
                <a:ext uri="{FF2B5EF4-FFF2-40B4-BE49-F238E27FC236}">
                  <a16:creationId xmlns:a16="http://schemas.microsoft.com/office/drawing/2014/main" id="{CF37DFEE-8784-DE1F-9CD0-C87F5C0DD27F}"/>
                </a:ext>
              </a:extLst>
            </p:cNvPr>
            <p:cNvSpPr/>
            <p:nvPr/>
          </p:nvSpPr>
          <p:spPr>
            <a:xfrm>
              <a:off x="8844546" y="354424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5" name="Elipse 5449">
              <a:extLst>
                <a:ext uri="{FF2B5EF4-FFF2-40B4-BE49-F238E27FC236}">
                  <a16:creationId xmlns:a16="http://schemas.microsoft.com/office/drawing/2014/main" id="{469F0404-2ED5-E373-7BDB-9D20399CEA7D}"/>
                </a:ext>
              </a:extLst>
            </p:cNvPr>
            <p:cNvSpPr/>
            <p:nvPr/>
          </p:nvSpPr>
          <p:spPr>
            <a:xfrm>
              <a:off x="8982717" y="340997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6" name="Elipse 5450">
              <a:extLst>
                <a:ext uri="{FF2B5EF4-FFF2-40B4-BE49-F238E27FC236}">
                  <a16:creationId xmlns:a16="http://schemas.microsoft.com/office/drawing/2014/main" id="{3CEBFF7E-AFC7-BF5F-A1B8-3C69DEE5897E}"/>
                </a:ext>
              </a:extLst>
            </p:cNvPr>
            <p:cNvSpPr/>
            <p:nvPr/>
          </p:nvSpPr>
          <p:spPr>
            <a:xfrm>
              <a:off x="9180084" y="346145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7" name="Elipse 5451">
              <a:extLst>
                <a:ext uri="{FF2B5EF4-FFF2-40B4-BE49-F238E27FC236}">
                  <a16:creationId xmlns:a16="http://schemas.microsoft.com/office/drawing/2014/main" id="{F379BA31-B47E-473E-0C0A-9D4A9ECE2B7E}"/>
                </a:ext>
              </a:extLst>
            </p:cNvPr>
            <p:cNvSpPr/>
            <p:nvPr/>
          </p:nvSpPr>
          <p:spPr>
            <a:xfrm>
              <a:off x="9508710" y="338625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8" name="Elipse 5452">
              <a:extLst>
                <a:ext uri="{FF2B5EF4-FFF2-40B4-BE49-F238E27FC236}">
                  <a16:creationId xmlns:a16="http://schemas.microsoft.com/office/drawing/2014/main" id="{6962B800-8489-4D6F-3180-1AF604DD70E6}"/>
                </a:ext>
              </a:extLst>
            </p:cNvPr>
            <p:cNvSpPr/>
            <p:nvPr/>
          </p:nvSpPr>
          <p:spPr>
            <a:xfrm>
              <a:off x="9707505" y="344223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49" name="Elipse 5453">
              <a:extLst>
                <a:ext uri="{FF2B5EF4-FFF2-40B4-BE49-F238E27FC236}">
                  <a16:creationId xmlns:a16="http://schemas.microsoft.com/office/drawing/2014/main" id="{3E957CDD-04D1-0293-4978-BDACB959FA0B}"/>
                </a:ext>
              </a:extLst>
            </p:cNvPr>
            <p:cNvSpPr/>
            <p:nvPr/>
          </p:nvSpPr>
          <p:spPr>
            <a:xfrm>
              <a:off x="9972530" y="346145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0" name="Elipse 5454">
              <a:extLst>
                <a:ext uri="{FF2B5EF4-FFF2-40B4-BE49-F238E27FC236}">
                  <a16:creationId xmlns:a16="http://schemas.microsoft.com/office/drawing/2014/main" id="{E3F159C7-C20B-F6DA-B715-7E0E2AEBDBE5}"/>
                </a:ext>
              </a:extLst>
            </p:cNvPr>
            <p:cNvSpPr/>
            <p:nvPr/>
          </p:nvSpPr>
          <p:spPr>
            <a:xfrm>
              <a:off x="10107405" y="330423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1" name="Elipse 5455">
              <a:extLst>
                <a:ext uri="{FF2B5EF4-FFF2-40B4-BE49-F238E27FC236}">
                  <a16:creationId xmlns:a16="http://schemas.microsoft.com/office/drawing/2014/main" id="{E8A7F9AA-B9AE-8525-53E7-D8398C5863EA}"/>
                </a:ext>
              </a:extLst>
            </p:cNvPr>
            <p:cNvSpPr/>
            <p:nvPr/>
          </p:nvSpPr>
          <p:spPr>
            <a:xfrm>
              <a:off x="10179918" y="351201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2" name="Elipse 5456">
              <a:extLst>
                <a:ext uri="{FF2B5EF4-FFF2-40B4-BE49-F238E27FC236}">
                  <a16:creationId xmlns:a16="http://schemas.microsoft.com/office/drawing/2014/main" id="{6D826095-F6AD-F6B8-53CD-905E6491AF06}"/>
                </a:ext>
              </a:extLst>
            </p:cNvPr>
            <p:cNvSpPr/>
            <p:nvPr/>
          </p:nvSpPr>
          <p:spPr>
            <a:xfrm>
              <a:off x="9828131" y="360004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3" name="Elipse 5457">
              <a:extLst>
                <a:ext uri="{FF2B5EF4-FFF2-40B4-BE49-F238E27FC236}">
                  <a16:creationId xmlns:a16="http://schemas.microsoft.com/office/drawing/2014/main" id="{DBE4E366-2C6B-EA08-FB90-8DEE51A3C7D5}"/>
                </a:ext>
              </a:extLst>
            </p:cNvPr>
            <p:cNvSpPr/>
            <p:nvPr/>
          </p:nvSpPr>
          <p:spPr>
            <a:xfrm>
              <a:off x="9554164" y="357315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4" name="Elipse 5458">
              <a:extLst>
                <a:ext uri="{FF2B5EF4-FFF2-40B4-BE49-F238E27FC236}">
                  <a16:creationId xmlns:a16="http://schemas.microsoft.com/office/drawing/2014/main" id="{B1CB9471-49BA-5AD5-7D09-216E22D9F22D}"/>
                </a:ext>
              </a:extLst>
            </p:cNvPr>
            <p:cNvSpPr/>
            <p:nvPr/>
          </p:nvSpPr>
          <p:spPr>
            <a:xfrm>
              <a:off x="9220025" y="365748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5" name="Elipse 5459">
              <a:extLst>
                <a:ext uri="{FF2B5EF4-FFF2-40B4-BE49-F238E27FC236}">
                  <a16:creationId xmlns:a16="http://schemas.microsoft.com/office/drawing/2014/main" id="{504CBCFD-2805-3291-05CE-C67B4703262F}"/>
                </a:ext>
              </a:extLst>
            </p:cNvPr>
            <p:cNvSpPr/>
            <p:nvPr/>
          </p:nvSpPr>
          <p:spPr>
            <a:xfrm>
              <a:off x="9029415" y="359884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6" name="Elipse 5460">
              <a:extLst>
                <a:ext uri="{FF2B5EF4-FFF2-40B4-BE49-F238E27FC236}">
                  <a16:creationId xmlns:a16="http://schemas.microsoft.com/office/drawing/2014/main" id="{F9B2DE07-4EF3-32A1-1E63-EF15579FBCD2}"/>
                </a:ext>
              </a:extLst>
            </p:cNvPr>
            <p:cNvSpPr/>
            <p:nvPr/>
          </p:nvSpPr>
          <p:spPr>
            <a:xfrm>
              <a:off x="8208916" y="362150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7" name="Elipse 5461">
              <a:extLst>
                <a:ext uri="{FF2B5EF4-FFF2-40B4-BE49-F238E27FC236}">
                  <a16:creationId xmlns:a16="http://schemas.microsoft.com/office/drawing/2014/main" id="{D7D55809-2BED-3BBA-B3A6-785A03CBE900}"/>
                </a:ext>
              </a:extLst>
            </p:cNvPr>
            <p:cNvSpPr/>
            <p:nvPr/>
          </p:nvSpPr>
          <p:spPr>
            <a:xfrm>
              <a:off x="8500408" y="361738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8" name="Elipse 5462">
              <a:extLst>
                <a:ext uri="{FF2B5EF4-FFF2-40B4-BE49-F238E27FC236}">
                  <a16:creationId xmlns:a16="http://schemas.microsoft.com/office/drawing/2014/main" id="{A4690C03-A370-2E93-6F4C-BC9337CB63AB}"/>
                </a:ext>
              </a:extLst>
            </p:cNvPr>
            <p:cNvSpPr/>
            <p:nvPr/>
          </p:nvSpPr>
          <p:spPr>
            <a:xfrm>
              <a:off x="8362413" y="375068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59" name="Elipse 5463">
              <a:extLst>
                <a:ext uri="{FF2B5EF4-FFF2-40B4-BE49-F238E27FC236}">
                  <a16:creationId xmlns:a16="http://schemas.microsoft.com/office/drawing/2014/main" id="{F42C2769-031D-DA69-EE78-02EC970CCE9A}"/>
                </a:ext>
              </a:extLst>
            </p:cNvPr>
            <p:cNvSpPr/>
            <p:nvPr/>
          </p:nvSpPr>
          <p:spPr>
            <a:xfrm>
              <a:off x="8213678" y="388727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0" name="Elipse 5464">
              <a:extLst>
                <a:ext uri="{FF2B5EF4-FFF2-40B4-BE49-F238E27FC236}">
                  <a16:creationId xmlns:a16="http://schemas.microsoft.com/office/drawing/2014/main" id="{B3711003-1119-F9F8-45B4-2F582ACDE3E2}"/>
                </a:ext>
              </a:extLst>
            </p:cNvPr>
            <p:cNvSpPr/>
            <p:nvPr/>
          </p:nvSpPr>
          <p:spPr>
            <a:xfrm>
              <a:off x="8690617" y="367968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1" name="Elipse 5465">
              <a:extLst>
                <a:ext uri="{FF2B5EF4-FFF2-40B4-BE49-F238E27FC236}">
                  <a16:creationId xmlns:a16="http://schemas.microsoft.com/office/drawing/2014/main" id="{F3EDB19A-7E64-E0E7-FC4B-BC374F4D18EA}"/>
                </a:ext>
              </a:extLst>
            </p:cNvPr>
            <p:cNvSpPr/>
            <p:nvPr/>
          </p:nvSpPr>
          <p:spPr>
            <a:xfrm>
              <a:off x="8876074" y="373065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2" name="Elipse 5466">
              <a:extLst>
                <a:ext uri="{FF2B5EF4-FFF2-40B4-BE49-F238E27FC236}">
                  <a16:creationId xmlns:a16="http://schemas.microsoft.com/office/drawing/2014/main" id="{662A5CEB-B2BF-DBDD-3635-2B5119C98F79}"/>
                </a:ext>
              </a:extLst>
            </p:cNvPr>
            <p:cNvSpPr/>
            <p:nvPr/>
          </p:nvSpPr>
          <p:spPr>
            <a:xfrm>
              <a:off x="9070534" y="378769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3" name="Elipse 5467">
              <a:extLst>
                <a:ext uri="{FF2B5EF4-FFF2-40B4-BE49-F238E27FC236}">
                  <a16:creationId xmlns:a16="http://schemas.microsoft.com/office/drawing/2014/main" id="{7643F03F-05F6-2106-38FB-8BEE49C61084}"/>
                </a:ext>
              </a:extLst>
            </p:cNvPr>
            <p:cNvSpPr/>
            <p:nvPr/>
          </p:nvSpPr>
          <p:spPr>
            <a:xfrm>
              <a:off x="9268143" y="384810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4" name="Elipse 5468">
              <a:extLst>
                <a:ext uri="{FF2B5EF4-FFF2-40B4-BE49-F238E27FC236}">
                  <a16:creationId xmlns:a16="http://schemas.microsoft.com/office/drawing/2014/main" id="{65D37ACF-3AF8-38CB-FDA9-6C01956DFC24}"/>
                </a:ext>
              </a:extLst>
            </p:cNvPr>
            <p:cNvSpPr/>
            <p:nvPr/>
          </p:nvSpPr>
          <p:spPr>
            <a:xfrm>
              <a:off x="9408837" y="371470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5" name="Elipse 5469">
              <a:extLst>
                <a:ext uri="{FF2B5EF4-FFF2-40B4-BE49-F238E27FC236}">
                  <a16:creationId xmlns:a16="http://schemas.microsoft.com/office/drawing/2014/main" id="{3D2856B8-A878-EE70-32D2-2E6EDF8A8A41}"/>
                </a:ext>
              </a:extLst>
            </p:cNvPr>
            <p:cNvSpPr/>
            <p:nvPr/>
          </p:nvSpPr>
          <p:spPr>
            <a:xfrm>
              <a:off x="9601912" y="377289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6" name="Elipse 5470">
              <a:extLst>
                <a:ext uri="{FF2B5EF4-FFF2-40B4-BE49-F238E27FC236}">
                  <a16:creationId xmlns:a16="http://schemas.microsoft.com/office/drawing/2014/main" id="{A459DEEF-6AAD-D3F1-D5A0-35E13B7D3E01}"/>
                </a:ext>
              </a:extLst>
            </p:cNvPr>
            <p:cNvSpPr/>
            <p:nvPr/>
          </p:nvSpPr>
          <p:spPr>
            <a:xfrm>
              <a:off x="9797308" y="379168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7" name="Elipse 5471">
              <a:extLst>
                <a:ext uri="{FF2B5EF4-FFF2-40B4-BE49-F238E27FC236}">
                  <a16:creationId xmlns:a16="http://schemas.microsoft.com/office/drawing/2014/main" id="{22EF9B17-A646-B5F1-278D-198350157EE6}"/>
                </a:ext>
              </a:extLst>
            </p:cNvPr>
            <p:cNvSpPr/>
            <p:nvPr/>
          </p:nvSpPr>
          <p:spPr>
            <a:xfrm>
              <a:off x="10021206" y="365296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8" name="Elipse 5472">
              <a:extLst>
                <a:ext uri="{FF2B5EF4-FFF2-40B4-BE49-F238E27FC236}">
                  <a16:creationId xmlns:a16="http://schemas.microsoft.com/office/drawing/2014/main" id="{327BD63A-C3B7-CEF1-D6B7-A913FA404305}"/>
                </a:ext>
              </a:extLst>
            </p:cNvPr>
            <p:cNvSpPr/>
            <p:nvPr/>
          </p:nvSpPr>
          <p:spPr>
            <a:xfrm>
              <a:off x="10208375" y="371470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69" name="Elipse 5473">
              <a:extLst>
                <a:ext uri="{FF2B5EF4-FFF2-40B4-BE49-F238E27FC236}">
                  <a16:creationId xmlns:a16="http://schemas.microsoft.com/office/drawing/2014/main" id="{4F0142BB-6383-9998-49DB-C5C370BF47F8}"/>
                </a:ext>
              </a:extLst>
            </p:cNvPr>
            <p:cNvSpPr/>
            <p:nvPr/>
          </p:nvSpPr>
          <p:spPr>
            <a:xfrm>
              <a:off x="10198517" y="391322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0" name="Elipse 5474">
              <a:extLst>
                <a:ext uri="{FF2B5EF4-FFF2-40B4-BE49-F238E27FC236}">
                  <a16:creationId xmlns:a16="http://schemas.microsoft.com/office/drawing/2014/main" id="{1A25A582-B648-DC3A-FC35-1CCBE6FB4444}"/>
                </a:ext>
              </a:extLst>
            </p:cNvPr>
            <p:cNvSpPr/>
            <p:nvPr/>
          </p:nvSpPr>
          <p:spPr>
            <a:xfrm>
              <a:off x="9992704" y="384810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1" name="Elipse 5475">
              <a:extLst>
                <a:ext uri="{FF2B5EF4-FFF2-40B4-BE49-F238E27FC236}">
                  <a16:creationId xmlns:a16="http://schemas.microsoft.com/office/drawing/2014/main" id="{73D03028-F7CB-9C76-6ADF-46EA07147B01}"/>
                </a:ext>
              </a:extLst>
            </p:cNvPr>
            <p:cNvSpPr/>
            <p:nvPr/>
          </p:nvSpPr>
          <p:spPr>
            <a:xfrm>
              <a:off x="9850634" y="398855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2" name="Elipse 5476">
              <a:extLst>
                <a:ext uri="{FF2B5EF4-FFF2-40B4-BE49-F238E27FC236}">
                  <a16:creationId xmlns:a16="http://schemas.microsoft.com/office/drawing/2014/main" id="{99A765D9-ED0C-6BE1-B539-B72CD6C99F3D}"/>
                </a:ext>
              </a:extLst>
            </p:cNvPr>
            <p:cNvSpPr/>
            <p:nvPr/>
          </p:nvSpPr>
          <p:spPr>
            <a:xfrm>
              <a:off x="10041800" y="404319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3" name="Elipse 5477">
              <a:extLst>
                <a:ext uri="{FF2B5EF4-FFF2-40B4-BE49-F238E27FC236}">
                  <a16:creationId xmlns:a16="http://schemas.microsoft.com/office/drawing/2014/main" id="{D0111355-945B-9304-343B-6858612701A3}"/>
                </a:ext>
              </a:extLst>
            </p:cNvPr>
            <p:cNvSpPr/>
            <p:nvPr/>
          </p:nvSpPr>
          <p:spPr>
            <a:xfrm>
              <a:off x="10091478" y="4235201"/>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4" name="Elipse 5478">
              <a:extLst>
                <a:ext uri="{FF2B5EF4-FFF2-40B4-BE49-F238E27FC236}">
                  <a16:creationId xmlns:a16="http://schemas.microsoft.com/office/drawing/2014/main" id="{B0631E71-BBA3-ED68-BFE7-477E588A3154}"/>
                </a:ext>
              </a:extLst>
            </p:cNvPr>
            <p:cNvSpPr/>
            <p:nvPr/>
          </p:nvSpPr>
          <p:spPr>
            <a:xfrm>
              <a:off x="9901235" y="417988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5" name="Elipse 5479">
              <a:extLst>
                <a:ext uri="{FF2B5EF4-FFF2-40B4-BE49-F238E27FC236}">
                  <a16:creationId xmlns:a16="http://schemas.microsoft.com/office/drawing/2014/main" id="{3D7B2A1B-8E62-229C-9D4D-4C17F5BC9FED}"/>
                </a:ext>
              </a:extLst>
            </p:cNvPr>
            <p:cNvSpPr/>
            <p:nvPr/>
          </p:nvSpPr>
          <p:spPr>
            <a:xfrm>
              <a:off x="9697463" y="416729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6" name="Elipse 5480">
              <a:extLst>
                <a:ext uri="{FF2B5EF4-FFF2-40B4-BE49-F238E27FC236}">
                  <a16:creationId xmlns:a16="http://schemas.microsoft.com/office/drawing/2014/main" id="{A96137EE-E722-59E5-B23D-D222FA6761B9}"/>
                </a:ext>
              </a:extLst>
            </p:cNvPr>
            <p:cNvSpPr/>
            <p:nvPr/>
          </p:nvSpPr>
          <p:spPr>
            <a:xfrm>
              <a:off x="9500300" y="409789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7" name="Elipse 5481">
              <a:extLst>
                <a:ext uri="{FF2B5EF4-FFF2-40B4-BE49-F238E27FC236}">
                  <a16:creationId xmlns:a16="http://schemas.microsoft.com/office/drawing/2014/main" id="{0AF8AB18-213E-4879-2FCF-D29FE75762E1}"/>
                </a:ext>
              </a:extLst>
            </p:cNvPr>
            <p:cNvSpPr/>
            <p:nvPr/>
          </p:nvSpPr>
          <p:spPr>
            <a:xfrm>
              <a:off x="9650700" y="396939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8" name="Elipse 5482">
              <a:extLst>
                <a:ext uri="{FF2B5EF4-FFF2-40B4-BE49-F238E27FC236}">
                  <a16:creationId xmlns:a16="http://schemas.microsoft.com/office/drawing/2014/main" id="{28419105-D48B-E0C9-3BA6-EB9366EA79A9}"/>
                </a:ext>
              </a:extLst>
            </p:cNvPr>
            <p:cNvSpPr/>
            <p:nvPr/>
          </p:nvSpPr>
          <p:spPr>
            <a:xfrm>
              <a:off x="9452211" y="390753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79" name="Elipse 5483">
              <a:extLst>
                <a:ext uri="{FF2B5EF4-FFF2-40B4-BE49-F238E27FC236}">
                  <a16:creationId xmlns:a16="http://schemas.microsoft.com/office/drawing/2014/main" id="{BAA8CA11-9B0B-90AC-25DF-B3D051F44AC0}"/>
                </a:ext>
              </a:extLst>
            </p:cNvPr>
            <p:cNvSpPr/>
            <p:nvPr/>
          </p:nvSpPr>
          <p:spPr>
            <a:xfrm>
              <a:off x="9310873" y="404265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0" name="Elipse 5484">
              <a:extLst>
                <a:ext uri="{FF2B5EF4-FFF2-40B4-BE49-F238E27FC236}">
                  <a16:creationId xmlns:a16="http://schemas.microsoft.com/office/drawing/2014/main" id="{8EEDABF4-E70A-958D-B063-C58B5FFAA944}"/>
                </a:ext>
              </a:extLst>
            </p:cNvPr>
            <p:cNvSpPr/>
            <p:nvPr/>
          </p:nvSpPr>
          <p:spPr>
            <a:xfrm>
              <a:off x="9116475" y="398555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1" name="Elipse 5485">
              <a:extLst>
                <a:ext uri="{FF2B5EF4-FFF2-40B4-BE49-F238E27FC236}">
                  <a16:creationId xmlns:a16="http://schemas.microsoft.com/office/drawing/2014/main" id="{E5AF0135-5DF9-2BC5-8000-C06605151C87}"/>
                </a:ext>
              </a:extLst>
            </p:cNvPr>
            <p:cNvSpPr/>
            <p:nvPr/>
          </p:nvSpPr>
          <p:spPr>
            <a:xfrm>
              <a:off x="8936213" y="392743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2" name="Elipse 5486">
              <a:extLst>
                <a:ext uri="{FF2B5EF4-FFF2-40B4-BE49-F238E27FC236}">
                  <a16:creationId xmlns:a16="http://schemas.microsoft.com/office/drawing/2014/main" id="{1E28D794-9F32-984A-07A8-567B26BE60C5}"/>
                </a:ext>
              </a:extLst>
            </p:cNvPr>
            <p:cNvSpPr/>
            <p:nvPr/>
          </p:nvSpPr>
          <p:spPr>
            <a:xfrm>
              <a:off x="8737497" y="386779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3" name="Elipse 5487">
              <a:extLst>
                <a:ext uri="{FF2B5EF4-FFF2-40B4-BE49-F238E27FC236}">
                  <a16:creationId xmlns:a16="http://schemas.microsoft.com/office/drawing/2014/main" id="{0E821B53-46C9-4DCD-1620-CFEC2FF3C266}"/>
                </a:ext>
              </a:extLst>
            </p:cNvPr>
            <p:cNvSpPr/>
            <p:nvPr/>
          </p:nvSpPr>
          <p:spPr>
            <a:xfrm>
              <a:off x="8545560" y="3816714"/>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4" name="Elipse 5488">
              <a:extLst>
                <a:ext uri="{FF2B5EF4-FFF2-40B4-BE49-F238E27FC236}">
                  <a16:creationId xmlns:a16="http://schemas.microsoft.com/office/drawing/2014/main" id="{698163BA-3B22-CB14-D18C-4DEE9617D355}"/>
                </a:ext>
              </a:extLst>
            </p:cNvPr>
            <p:cNvSpPr/>
            <p:nvPr/>
          </p:nvSpPr>
          <p:spPr>
            <a:xfrm>
              <a:off x="8588330" y="401348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5" name="Elipse 5489">
              <a:extLst>
                <a:ext uri="{FF2B5EF4-FFF2-40B4-BE49-F238E27FC236}">
                  <a16:creationId xmlns:a16="http://schemas.microsoft.com/office/drawing/2014/main" id="{ADC5E69C-D763-6170-EEAE-9926240DF7F5}"/>
                </a:ext>
              </a:extLst>
            </p:cNvPr>
            <p:cNvSpPr/>
            <p:nvPr/>
          </p:nvSpPr>
          <p:spPr>
            <a:xfrm>
              <a:off x="8399940" y="394897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6" name="Elipse 5490">
              <a:extLst>
                <a:ext uri="{FF2B5EF4-FFF2-40B4-BE49-F238E27FC236}">
                  <a16:creationId xmlns:a16="http://schemas.microsoft.com/office/drawing/2014/main" id="{F1864417-9EE6-80AD-56AA-C8FF0A75686F}"/>
                </a:ext>
              </a:extLst>
            </p:cNvPr>
            <p:cNvSpPr/>
            <p:nvPr/>
          </p:nvSpPr>
          <p:spPr>
            <a:xfrm>
              <a:off x="8260077" y="408352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7" name="Elipse 5491">
              <a:extLst>
                <a:ext uri="{FF2B5EF4-FFF2-40B4-BE49-F238E27FC236}">
                  <a16:creationId xmlns:a16="http://schemas.microsoft.com/office/drawing/2014/main" id="{7A5EC675-8776-ABB2-BA29-5DCE93A147A9}"/>
                </a:ext>
              </a:extLst>
            </p:cNvPr>
            <p:cNvSpPr/>
            <p:nvPr/>
          </p:nvSpPr>
          <p:spPr>
            <a:xfrm>
              <a:off x="9978950" y="440151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8" name="Elipse 5492">
              <a:extLst>
                <a:ext uri="{FF2B5EF4-FFF2-40B4-BE49-F238E27FC236}">
                  <a16:creationId xmlns:a16="http://schemas.microsoft.com/office/drawing/2014/main" id="{CDA3213E-494F-E4E8-BA67-EAD5E2361D97}"/>
                </a:ext>
              </a:extLst>
            </p:cNvPr>
            <p:cNvSpPr/>
            <p:nvPr/>
          </p:nvSpPr>
          <p:spPr>
            <a:xfrm>
              <a:off x="9788316" y="434932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89" name="Elipse 5493">
              <a:extLst>
                <a:ext uri="{FF2B5EF4-FFF2-40B4-BE49-F238E27FC236}">
                  <a16:creationId xmlns:a16="http://schemas.microsoft.com/office/drawing/2014/main" id="{B9FA312B-07C1-A912-2077-68F1DFE0CA41}"/>
                </a:ext>
              </a:extLst>
            </p:cNvPr>
            <p:cNvSpPr/>
            <p:nvPr/>
          </p:nvSpPr>
          <p:spPr>
            <a:xfrm>
              <a:off x="9545882" y="429815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0" name="Elipse 5494">
              <a:extLst>
                <a:ext uri="{FF2B5EF4-FFF2-40B4-BE49-F238E27FC236}">
                  <a16:creationId xmlns:a16="http://schemas.microsoft.com/office/drawing/2014/main" id="{E648E0A4-EDCD-97FF-F509-2160C611DCCA}"/>
                </a:ext>
              </a:extLst>
            </p:cNvPr>
            <p:cNvSpPr/>
            <p:nvPr/>
          </p:nvSpPr>
          <p:spPr>
            <a:xfrm>
              <a:off x="9353513" y="423953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1" name="Elipse 5495">
              <a:extLst>
                <a:ext uri="{FF2B5EF4-FFF2-40B4-BE49-F238E27FC236}">
                  <a16:creationId xmlns:a16="http://schemas.microsoft.com/office/drawing/2014/main" id="{ACCD8429-B9A4-A636-2663-249670AB091B}"/>
                </a:ext>
              </a:extLst>
            </p:cNvPr>
            <p:cNvSpPr/>
            <p:nvPr/>
          </p:nvSpPr>
          <p:spPr>
            <a:xfrm>
              <a:off x="9165278" y="418633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2" name="Elipse 5496">
              <a:extLst>
                <a:ext uri="{FF2B5EF4-FFF2-40B4-BE49-F238E27FC236}">
                  <a16:creationId xmlns:a16="http://schemas.microsoft.com/office/drawing/2014/main" id="{FB69706C-EAD6-1BCC-4E98-817C8B5FA6AE}"/>
                </a:ext>
              </a:extLst>
            </p:cNvPr>
            <p:cNvSpPr/>
            <p:nvPr/>
          </p:nvSpPr>
          <p:spPr>
            <a:xfrm>
              <a:off x="8972024" y="412722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3" name="Elipse 5497">
              <a:extLst>
                <a:ext uri="{FF2B5EF4-FFF2-40B4-BE49-F238E27FC236}">
                  <a16:creationId xmlns:a16="http://schemas.microsoft.com/office/drawing/2014/main" id="{EF1011BB-E82D-FAED-BDFA-9D01850875D5}"/>
                </a:ext>
              </a:extLst>
            </p:cNvPr>
            <p:cNvSpPr/>
            <p:nvPr/>
          </p:nvSpPr>
          <p:spPr>
            <a:xfrm>
              <a:off x="8782095" y="406735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4" name="Elipse 5498">
              <a:extLst>
                <a:ext uri="{FF2B5EF4-FFF2-40B4-BE49-F238E27FC236}">
                  <a16:creationId xmlns:a16="http://schemas.microsoft.com/office/drawing/2014/main" id="{012AD338-AF09-AE53-188A-60535B6D25C5}"/>
                </a:ext>
              </a:extLst>
            </p:cNvPr>
            <p:cNvSpPr/>
            <p:nvPr/>
          </p:nvSpPr>
          <p:spPr>
            <a:xfrm>
              <a:off x="8446091" y="414499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5" name="Elipse 5499">
              <a:extLst>
                <a:ext uri="{FF2B5EF4-FFF2-40B4-BE49-F238E27FC236}">
                  <a16:creationId xmlns:a16="http://schemas.microsoft.com/office/drawing/2014/main" id="{426DFA87-347B-2FF5-FDF8-45C26A815BA2}"/>
                </a:ext>
              </a:extLst>
            </p:cNvPr>
            <p:cNvSpPr/>
            <p:nvPr/>
          </p:nvSpPr>
          <p:spPr>
            <a:xfrm>
              <a:off x="8380904" y="432840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6" name="Elipse 5500">
              <a:extLst>
                <a:ext uri="{FF2B5EF4-FFF2-40B4-BE49-F238E27FC236}">
                  <a16:creationId xmlns:a16="http://schemas.microsoft.com/office/drawing/2014/main" id="{7371B0BF-11B8-8906-DE80-A4F39F41954A}"/>
                </a:ext>
              </a:extLst>
            </p:cNvPr>
            <p:cNvSpPr/>
            <p:nvPr/>
          </p:nvSpPr>
          <p:spPr>
            <a:xfrm>
              <a:off x="8629271" y="422204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7" name="Elipse 5501">
              <a:extLst>
                <a:ext uri="{FF2B5EF4-FFF2-40B4-BE49-F238E27FC236}">
                  <a16:creationId xmlns:a16="http://schemas.microsoft.com/office/drawing/2014/main" id="{13D66125-3981-AE89-FC12-352B6C122FCA}"/>
                </a:ext>
              </a:extLst>
            </p:cNvPr>
            <p:cNvSpPr/>
            <p:nvPr/>
          </p:nvSpPr>
          <p:spPr>
            <a:xfrm>
              <a:off x="8830699" y="426049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8" name="Elipse 5502">
              <a:extLst>
                <a:ext uri="{FF2B5EF4-FFF2-40B4-BE49-F238E27FC236}">
                  <a16:creationId xmlns:a16="http://schemas.microsoft.com/office/drawing/2014/main" id="{7E5B868D-0087-5942-A831-D80BBF31E000}"/>
                </a:ext>
              </a:extLst>
            </p:cNvPr>
            <p:cNvSpPr/>
            <p:nvPr/>
          </p:nvSpPr>
          <p:spPr>
            <a:xfrm>
              <a:off x="8997924" y="434932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299" name="Elipse 5503">
              <a:extLst>
                <a:ext uri="{FF2B5EF4-FFF2-40B4-BE49-F238E27FC236}">
                  <a16:creationId xmlns:a16="http://schemas.microsoft.com/office/drawing/2014/main" id="{886E20BF-F337-836F-DC23-0B3A82F2EA13}"/>
                </a:ext>
              </a:extLst>
            </p:cNvPr>
            <p:cNvSpPr/>
            <p:nvPr/>
          </p:nvSpPr>
          <p:spPr>
            <a:xfrm>
              <a:off x="9203654" y="438117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0" name="Elipse 5504">
              <a:extLst>
                <a:ext uri="{FF2B5EF4-FFF2-40B4-BE49-F238E27FC236}">
                  <a16:creationId xmlns:a16="http://schemas.microsoft.com/office/drawing/2014/main" id="{E8B1CF40-A195-DDD6-D105-266EB4B6ECEA}"/>
                </a:ext>
              </a:extLst>
            </p:cNvPr>
            <p:cNvSpPr/>
            <p:nvPr/>
          </p:nvSpPr>
          <p:spPr>
            <a:xfrm>
              <a:off x="9436449" y="446178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1" name="Elipse 5505">
              <a:extLst>
                <a:ext uri="{FF2B5EF4-FFF2-40B4-BE49-F238E27FC236}">
                  <a16:creationId xmlns:a16="http://schemas.microsoft.com/office/drawing/2014/main" id="{42B691FB-563A-B07D-33DA-5F5034C56C56}"/>
                </a:ext>
              </a:extLst>
            </p:cNvPr>
            <p:cNvSpPr/>
            <p:nvPr/>
          </p:nvSpPr>
          <p:spPr>
            <a:xfrm>
              <a:off x="9637996" y="447437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2" name="Elipse 5506">
              <a:extLst>
                <a:ext uri="{FF2B5EF4-FFF2-40B4-BE49-F238E27FC236}">
                  <a16:creationId xmlns:a16="http://schemas.microsoft.com/office/drawing/2014/main" id="{C50A009E-4A36-8605-F88C-B3A7E21214EA}"/>
                </a:ext>
              </a:extLst>
            </p:cNvPr>
            <p:cNvSpPr/>
            <p:nvPr/>
          </p:nvSpPr>
          <p:spPr>
            <a:xfrm>
              <a:off x="9823394" y="455289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3" name="Elipse 5507">
              <a:extLst>
                <a:ext uri="{FF2B5EF4-FFF2-40B4-BE49-F238E27FC236}">
                  <a16:creationId xmlns:a16="http://schemas.microsoft.com/office/drawing/2014/main" id="{37EB0FB9-6465-C04C-48D5-BE84EC09C693}"/>
                </a:ext>
              </a:extLst>
            </p:cNvPr>
            <p:cNvSpPr/>
            <p:nvPr/>
          </p:nvSpPr>
          <p:spPr>
            <a:xfrm>
              <a:off x="9625702" y="467191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4" name="Elipse 5508">
              <a:extLst>
                <a:ext uri="{FF2B5EF4-FFF2-40B4-BE49-F238E27FC236}">
                  <a16:creationId xmlns:a16="http://schemas.microsoft.com/office/drawing/2014/main" id="{DB20AF88-7EA9-7A45-871E-7DEB889BE2FB}"/>
                </a:ext>
              </a:extLst>
            </p:cNvPr>
            <p:cNvSpPr/>
            <p:nvPr/>
          </p:nvSpPr>
          <p:spPr>
            <a:xfrm>
              <a:off x="9417343" y="4695299"/>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5" name="Elipse 5509">
              <a:extLst>
                <a:ext uri="{FF2B5EF4-FFF2-40B4-BE49-F238E27FC236}">
                  <a16:creationId xmlns:a16="http://schemas.microsoft.com/office/drawing/2014/main" id="{8B12403A-25CD-8CF5-B414-662D81EF9C78}"/>
                </a:ext>
              </a:extLst>
            </p:cNvPr>
            <p:cNvSpPr/>
            <p:nvPr/>
          </p:nvSpPr>
          <p:spPr>
            <a:xfrm>
              <a:off x="9261787" y="456685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6" name="Elipse 5510">
              <a:extLst>
                <a:ext uri="{FF2B5EF4-FFF2-40B4-BE49-F238E27FC236}">
                  <a16:creationId xmlns:a16="http://schemas.microsoft.com/office/drawing/2014/main" id="{1C255597-14BD-23B3-9476-5BA3E681974F}"/>
                </a:ext>
              </a:extLst>
            </p:cNvPr>
            <p:cNvSpPr/>
            <p:nvPr/>
          </p:nvSpPr>
          <p:spPr>
            <a:xfrm>
              <a:off x="9069695" y="4547585"/>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7" name="Elipse 5511">
              <a:extLst>
                <a:ext uri="{FF2B5EF4-FFF2-40B4-BE49-F238E27FC236}">
                  <a16:creationId xmlns:a16="http://schemas.microsoft.com/office/drawing/2014/main" id="{434ED255-A313-280D-0B67-67CD6A50CE19}"/>
                </a:ext>
              </a:extLst>
            </p:cNvPr>
            <p:cNvSpPr/>
            <p:nvPr/>
          </p:nvSpPr>
          <p:spPr>
            <a:xfrm>
              <a:off x="8877776" y="4494718"/>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8" name="Elipse 5512">
              <a:extLst>
                <a:ext uri="{FF2B5EF4-FFF2-40B4-BE49-F238E27FC236}">
                  <a16:creationId xmlns:a16="http://schemas.microsoft.com/office/drawing/2014/main" id="{17690B1D-CF51-27ED-0B7B-C0089DBD304A}"/>
                </a:ext>
              </a:extLst>
            </p:cNvPr>
            <p:cNvSpPr/>
            <p:nvPr/>
          </p:nvSpPr>
          <p:spPr>
            <a:xfrm>
              <a:off x="8699625" y="4408450"/>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09" name="Elipse 5513">
              <a:extLst>
                <a:ext uri="{FF2B5EF4-FFF2-40B4-BE49-F238E27FC236}">
                  <a16:creationId xmlns:a16="http://schemas.microsoft.com/office/drawing/2014/main" id="{F28D8C04-E347-90EA-14A0-C9F82732C208}"/>
                </a:ext>
              </a:extLst>
            </p:cNvPr>
            <p:cNvSpPr/>
            <p:nvPr/>
          </p:nvSpPr>
          <p:spPr>
            <a:xfrm>
              <a:off x="8509820" y="4484557"/>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10" name="Elipse 5514">
              <a:extLst>
                <a:ext uri="{FF2B5EF4-FFF2-40B4-BE49-F238E27FC236}">
                  <a16:creationId xmlns:a16="http://schemas.microsoft.com/office/drawing/2014/main" id="{ADCAC857-9F67-614A-08C9-F7EC2ADEBB41}"/>
                </a:ext>
              </a:extLst>
            </p:cNvPr>
            <p:cNvSpPr/>
            <p:nvPr/>
          </p:nvSpPr>
          <p:spPr>
            <a:xfrm>
              <a:off x="8670002" y="460404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11" name="Elipse 5515">
              <a:extLst>
                <a:ext uri="{FF2B5EF4-FFF2-40B4-BE49-F238E27FC236}">
                  <a16:creationId xmlns:a16="http://schemas.microsoft.com/office/drawing/2014/main" id="{EC2123D0-27F6-ECF3-9E89-83BD5C4B0F81}"/>
                </a:ext>
              </a:extLst>
            </p:cNvPr>
            <p:cNvSpPr/>
            <p:nvPr/>
          </p:nvSpPr>
          <p:spPr>
            <a:xfrm>
              <a:off x="8848125" y="4694312"/>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12" name="Elipse 5516">
              <a:extLst>
                <a:ext uri="{FF2B5EF4-FFF2-40B4-BE49-F238E27FC236}">
                  <a16:creationId xmlns:a16="http://schemas.microsoft.com/office/drawing/2014/main" id="{9678C328-38D9-187F-3E0F-C705E4BD225F}"/>
                </a:ext>
              </a:extLst>
            </p:cNvPr>
            <p:cNvSpPr/>
            <p:nvPr/>
          </p:nvSpPr>
          <p:spPr>
            <a:xfrm>
              <a:off x="9036229" y="4751556"/>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sp>
          <p:nvSpPr>
            <p:cNvPr id="313" name="Elipse 5517">
              <a:extLst>
                <a:ext uri="{FF2B5EF4-FFF2-40B4-BE49-F238E27FC236}">
                  <a16:creationId xmlns:a16="http://schemas.microsoft.com/office/drawing/2014/main" id="{03684048-1BD4-1970-374C-7818A768BEAB}"/>
                </a:ext>
              </a:extLst>
            </p:cNvPr>
            <p:cNvSpPr/>
            <p:nvPr/>
          </p:nvSpPr>
          <p:spPr>
            <a:xfrm>
              <a:off x="9230624" y="4759683"/>
              <a:ext cx="186404" cy="18640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Verdana"/>
                <a:ea typeface="+mn-ea"/>
                <a:cs typeface="+mn-cs"/>
              </a:endParaRPr>
            </a:p>
          </p:txBody>
        </p:sp>
      </p:grpSp>
      <p:sp>
        <p:nvSpPr>
          <p:cNvPr id="314" name="TextBox 24">
            <a:extLst>
              <a:ext uri="{FF2B5EF4-FFF2-40B4-BE49-F238E27FC236}">
                <a16:creationId xmlns:a16="http://schemas.microsoft.com/office/drawing/2014/main" id="{8C62446A-E70C-08A5-A585-A8C18616CB94}"/>
              </a:ext>
            </a:extLst>
          </p:cNvPr>
          <p:cNvSpPr txBox="1"/>
          <p:nvPr/>
        </p:nvSpPr>
        <p:spPr>
          <a:xfrm>
            <a:off x="8647246" y="2411020"/>
            <a:ext cx="2889664"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Critical Assets</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315" name="TextBox 24">
            <a:extLst>
              <a:ext uri="{FF2B5EF4-FFF2-40B4-BE49-F238E27FC236}">
                <a16:creationId xmlns:a16="http://schemas.microsoft.com/office/drawing/2014/main" id="{9B8AEB34-E94D-CF0D-63B3-118AA9FDED7C}"/>
              </a:ext>
            </a:extLst>
          </p:cNvPr>
          <p:cNvSpPr txBox="1"/>
          <p:nvPr/>
        </p:nvSpPr>
        <p:spPr>
          <a:xfrm>
            <a:off x="8647246" y="2076710"/>
            <a:ext cx="2889664"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Specialist Equipment</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316" name="TextBox 24">
            <a:extLst>
              <a:ext uri="{FF2B5EF4-FFF2-40B4-BE49-F238E27FC236}">
                <a16:creationId xmlns:a16="http://schemas.microsoft.com/office/drawing/2014/main" id="{B623FD5A-8EC5-3154-7F8A-8431331021DE}"/>
              </a:ext>
            </a:extLst>
          </p:cNvPr>
          <p:cNvSpPr txBox="1"/>
          <p:nvPr/>
        </p:nvSpPr>
        <p:spPr>
          <a:xfrm>
            <a:off x="8647246" y="1510262"/>
            <a:ext cx="2889664" cy="430887"/>
          </a:xfrm>
          <a:prstGeom prst="rect">
            <a:avLst/>
          </a:prstGeom>
          <a:noFill/>
        </p:spPr>
        <p:txBody>
          <a:bodyPr wrap="square" lIns="0" tIns="0" rIns="0" bIns="0" rtlCol="0" anchor="b">
            <a:spAutoFit/>
          </a:bodyPr>
          <a:lstStyle/>
          <a:p>
            <a:pPr marR="0" lvl="0" indent="0" algn="ctr" fontAlgn="auto">
              <a:lnSpc>
                <a:spcPct val="100000"/>
              </a:lnSpc>
              <a:spcBef>
                <a:spcPts val="0"/>
              </a:spcBef>
              <a:spcAft>
                <a:spcPts val="0"/>
              </a:spcAft>
              <a:buClrTx/>
              <a:buSzTx/>
              <a:buFontTx/>
              <a:buNone/>
              <a:tabLst/>
              <a:defRPr/>
            </a:pPr>
            <a:r>
              <a:rPr lang="en-US" sz="2800" b="1" dirty="0">
                <a:solidFill>
                  <a:schemeClr val="tx1">
                    <a:lumMod val="65000"/>
                    <a:lumOff val="35000"/>
                  </a:schemeClr>
                </a:solidFill>
                <a:latin typeface="Roboto" panose="02000000000000000000" pitchFamily="2" charset="0"/>
                <a:ea typeface="Roboto" panose="02000000000000000000" pitchFamily="2" charset="0"/>
                <a:cs typeface="+mj-cs"/>
                <a:sym typeface="Verdana" panose="020B0604030504040204" pitchFamily="34" charset="0"/>
              </a:rPr>
              <a:t>In House</a:t>
            </a:r>
          </a:p>
        </p:txBody>
      </p:sp>
      <p:sp>
        <p:nvSpPr>
          <p:cNvPr id="317" name="TextBox 24">
            <a:extLst>
              <a:ext uri="{FF2B5EF4-FFF2-40B4-BE49-F238E27FC236}">
                <a16:creationId xmlns:a16="http://schemas.microsoft.com/office/drawing/2014/main" id="{5F458E99-CEA6-DC72-173C-5710700DF1AE}"/>
              </a:ext>
            </a:extLst>
          </p:cNvPr>
          <p:cNvSpPr txBox="1"/>
          <p:nvPr/>
        </p:nvSpPr>
        <p:spPr>
          <a:xfrm>
            <a:off x="8647246" y="5252068"/>
            <a:ext cx="2889664"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Critical Business Interruption </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318" name="TextBox 24">
            <a:extLst>
              <a:ext uri="{FF2B5EF4-FFF2-40B4-BE49-F238E27FC236}">
                <a16:creationId xmlns:a16="http://schemas.microsoft.com/office/drawing/2014/main" id="{1A27569C-EAA9-2597-4690-235F1F1DD674}"/>
              </a:ext>
            </a:extLst>
          </p:cNvPr>
          <p:cNvSpPr txBox="1"/>
          <p:nvPr/>
        </p:nvSpPr>
        <p:spPr>
          <a:xfrm>
            <a:off x="901111" y="5252067"/>
            <a:ext cx="2889664"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Low / No Business Interruption </a:t>
            </a:r>
            <a:endParaRPr kumimoji="0" lang="en-US" sz="1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Tree>
    <p:extLst>
      <p:ext uri="{BB962C8B-B14F-4D97-AF65-F5344CB8AC3E}">
        <p14:creationId xmlns:p14="http://schemas.microsoft.com/office/powerpoint/2010/main" val="5305472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EDBA-6E5A-3551-397A-3F786BB635D2}"/>
              </a:ext>
            </a:extLst>
          </p:cNvPr>
          <p:cNvSpPr>
            <a:spLocks noGrp="1"/>
          </p:cNvSpPr>
          <p:nvPr>
            <p:ph type="ctrTitle"/>
          </p:nvPr>
        </p:nvSpPr>
        <p:spPr>
          <a:xfrm>
            <a:off x="1752600" y="567700"/>
            <a:ext cx="7938013" cy="387798"/>
          </a:xfrm>
        </p:spPr>
        <p:txBody>
          <a:bodyPr/>
          <a:lstStyle/>
          <a:p>
            <a:r>
              <a:rPr lang="en-US" sz="2800" b="0" dirty="0">
                <a:solidFill>
                  <a:schemeClr val="tx1">
                    <a:lumMod val="65000"/>
                    <a:lumOff val="35000"/>
                  </a:schemeClr>
                </a:solidFill>
              </a:rPr>
              <a:t>TFM or IFM Models</a:t>
            </a:r>
          </a:p>
        </p:txBody>
      </p:sp>
      <p:grpSp>
        <p:nvGrpSpPr>
          <p:cNvPr id="4" name="Group 3">
            <a:extLst>
              <a:ext uri="{FF2B5EF4-FFF2-40B4-BE49-F238E27FC236}">
                <a16:creationId xmlns:a16="http://schemas.microsoft.com/office/drawing/2014/main" id="{49AAE4D4-D954-01D7-52A0-8344BF9734A1}"/>
              </a:ext>
            </a:extLst>
          </p:cNvPr>
          <p:cNvGrpSpPr/>
          <p:nvPr/>
        </p:nvGrpSpPr>
        <p:grpSpPr>
          <a:xfrm>
            <a:off x="999250" y="1553116"/>
            <a:ext cx="4400065" cy="4190386"/>
            <a:chOff x="3916621" y="1678642"/>
            <a:chExt cx="4398599" cy="4311603"/>
          </a:xfrm>
        </p:grpSpPr>
        <p:sp>
          <p:nvSpPr>
            <p:cNvPr id="5" name="Hexágono 6">
              <a:extLst>
                <a:ext uri="{FF2B5EF4-FFF2-40B4-BE49-F238E27FC236}">
                  <a16:creationId xmlns:a16="http://schemas.microsoft.com/office/drawing/2014/main" id="{D3FDCF28-F816-275E-BA6B-C3C00A951E7A}"/>
                </a:ext>
              </a:extLst>
            </p:cNvPr>
            <p:cNvSpPr/>
            <p:nvPr/>
          </p:nvSpPr>
          <p:spPr>
            <a:xfrm rot="16200000">
              <a:off x="5305033" y="3137358"/>
              <a:ext cx="1621775" cy="1415845"/>
            </a:xfrm>
            <a:prstGeom prst="hexagon">
              <a:avLst/>
            </a:prstGeom>
            <a:gradFill>
              <a:gsLst>
                <a:gs pos="0">
                  <a:schemeClr val="tx2"/>
                </a:gs>
                <a:gs pos="99000">
                  <a:schemeClr val="accent1"/>
                </a:gs>
              </a:gsLst>
              <a:lin ang="2700000" scaled="0"/>
            </a:gradFill>
            <a:effectLst/>
          </p:spPr>
          <p:txBody>
            <a:bodyPr vert="vert" lIns="0" tIns="36000" rIns="0" bIns="36000" anchor="ctr"/>
            <a:lstStyle/>
            <a:p>
              <a:pPr algn="ctr" defTabSz="228554"/>
              <a:r>
                <a:rPr lang="en-US" sz="14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Soft Services</a:t>
              </a:r>
            </a:p>
          </p:txBody>
        </p:sp>
        <p:sp>
          <p:nvSpPr>
            <p:cNvPr id="6" name="Hexágono 7">
              <a:extLst>
                <a:ext uri="{FF2B5EF4-FFF2-40B4-BE49-F238E27FC236}">
                  <a16:creationId xmlns:a16="http://schemas.microsoft.com/office/drawing/2014/main" id="{B992F9BB-05CE-EECE-3C1B-32EDF5216E47}"/>
                </a:ext>
              </a:extLst>
            </p:cNvPr>
            <p:cNvSpPr/>
            <p:nvPr/>
          </p:nvSpPr>
          <p:spPr>
            <a:xfrm rot="5400000">
              <a:off x="4566124" y="178160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Reception</a:t>
              </a:r>
            </a:p>
          </p:txBody>
        </p:sp>
        <p:sp>
          <p:nvSpPr>
            <p:cNvPr id="7" name="Hexágono 8">
              <a:extLst>
                <a:ext uri="{FF2B5EF4-FFF2-40B4-BE49-F238E27FC236}">
                  <a16:creationId xmlns:a16="http://schemas.microsoft.com/office/drawing/2014/main" id="{E39B3DDD-1FEB-DEF6-92B8-F67D33AAB3B0}"/>
                </a:ext>
              </a:extLst>
            </p:cNvPr>
            <p:cNvSpPr/>
            <p:nvPr/>
          </p:nvSpPr>
          <p:spPr>
            <a:xfrm rot="5400000">
              <a:off x="3813656"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Meeting Rooms</a:t>
              </a:r>
              <a:endPar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8" name="Hexágono 9">
              <a:extLst>
                <a:ext uri="{FF2B5EF4-FFF2-40B4-BE49-F238E27FC236}">
                  <a16:creationId xmlns:a16="http://schemas.microsoft.com/office/drawing/2014/main" id="{75A3D544-3914-0D96-7526-FBE13824941D}"/>
                </a:ext>
              </a:extLst>
            </p:cNvPr>
            <p:cNvSpPr/>
            <p:nvPr/>
          </p:nvSpPr>
          <p:spPr>
            <a:xfrm rot="5400000">
              <a:off x="6796410"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Food</a:t>
              </a:r>
            </a:p>
          </p:txBody>
        </p:sp>
        <p:sp>
          <p:nvSpPr>
            <p:cNvPr id="9" name="Hexágono 10">
              <a:extLst>
                <a:ext uri="{FF2B5EF4-FFF2-40B4-BE49-F238E27FC236}">
                  <a16:creationId xmlns:a16="http://schemas.microsoft.com/office/drawing/2014/main" id="{F397AA3A-69E3-25AE-6235-4652909F1198}"/>
                </a:ext>
              </a:extLst>
            </p:cNvPr>
            <p:cNvSpPr/>
            <p:nvPr/>
          </p:nvSpPr>
          <p:spPr>
            <a:xfrm rot="5400000">
              <a:off x="6050722" y="4471435"/>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Cleaning</a:t>
              </a:r>
            </a:p>
          </p:txBody>
        </p:sp>
        <p:sp>
          <p:nvSpPr>
            <p:cNvPr id="10" name="Hexágono 11">
              <a:extLst>
                <a:ext uri="{FF2B5EF4-FFF2-40B4-BE49-F238E27FC236}">
                  <a16:creationId xmlns:a16="http://schemas.microsoft.com/office/drawing/2014/main" id="{5988DB9B-B60A-6768-A530-2A621089DDDF}"/>
                </a:ext>
              </a:extLst>
            </p:cNvPr>
            <p:cNvSpPr/>
            <p:nvPr/>
          </p:nvSpPr>
          <p:spPr>
            <a:xfrm rot="5400000">
              <a:off x="6057501" y="1781607"/>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Security</a:t>
              </a:r>
            </a:p>
          </p:txBody>
        </p:sp>
        <p:sp>
          <p:nvSpPr>
            <p:cNvPr id="11" name="Hexágono 12">
              <a:extLst>
                <a:ext uri="{FF2B5EF4-FFF2-40B4-BE49-F238E27FC236}">
                  <a16:creationId xmlns:a16="http://schemas.microsoft.com/office/drawing/2014/main" id="{55E8796C-F532-65EA-FA5D-461718F28A8D}"/>
                </a:ext>
              </a:extLst>
            </p:cNvPr>
            <p:cNvSpPr/>
            <p:nvPr/>
          </p:nvSpPr>
          <p:spPr>
            <a:xfrm rot="5400000">
              <a:off x="4562059" y="4467309"/>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Grounds / Pest</a:t>
              </a:r>
            </a:p>
          </p:txBody>
        </p:sp>
      </p:grpSp>
      <p:grpSp>
        <p:nvGrpSpPr>
          <p:cNvPr id="12" name="Group 11">
            <a:extLst>
              <a:ext uri="{FF2B5EF4-FFF2-40B4-BE49-F238E27FC236}">
                <a16:creationId xmlns:a16="http://schemas.microsoft.com/office/drawing/2014/main" id="{FD8983B3-9C4A-1365-7F55-BC56EB07A28B}"/>
              </a:ext>
            </a:extLst>
          </p:cNvPr>
          <p:cNvGrpSpPr/>
          <p:nvPr/>
        </p:nvGrpSpPr>
        <p:grpSpPr>
          <a:xfrm>
            <a:off x="6768682" y="1603918"/>
            <a:ext cx="4400065" cy="4190386"/>
            <a:chOff x="3916621" y="1678642"/>
            <a:chExt cx="4398599" cy="4311603"/>
          </a:xfrm>
        </p:grpSpPr>
        <p:sp>
          <p:nvSpPr>
            <p:cNvPr id="13" name="Hexágono 6">
              <a:extLst>
                <a:ext uri="{FF2B5EF4-FFF2-40B4-BE49-F238E27FC236}">
                  <a16:creationId xmlns:a16="http://schemas.microsoft.com/office/drawing/2014/main" id="{C5D79DE0-E56E-F1BC-FE08-F83CFD32B51B}"/>
                </a:ext>
              </a:extLst>
            </p:cNvPr>
            <p:cNvSpPr/>
            <p:nvPr/>
          </p:nvSpPr>
          <p:spPr>
            <a:xfrm rot="16200000">
              <a:off x="5305033" y="3137358"/>
              <a:ext cx="1621775" cy="1415845"/>
            </a:xfrm>
            <a:prstGeom prst="hexagon">
              <a:avLst/>
            </a:prstGeom>
            <a:gradFill>
              <a:gsLst>
                <a:gs pos="0">
                  <a:schemeClr val="tx2"/>
                </a:gs>
                <a:gs pos="99000">
                  <a:schemeClr val="accent1"/>
                </a:gs>
              </a:gsLst>
              <a:lin ang="2700000" scaled="0"/>
            </a:gradFill>
            <a:effectLst/>
          </p:spPr>
          <p:txBody>
            <a:bodyPr vert="vert" lIns="0" tIns="36000" rIns="0" bIns="36000" anchor="ctr"/>
            <a:lstStyle/>
            <a:p>
              <a:pPr algn="ctr" defTabSz="228554"/>
              <a:r>
                <a:rPr lang="en-US" sz="14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Hard Services</a:t>
              </a:r>
            </a:p>
          </p:txBody>
        </p:sp>
        <p:sp>
          <p:nvSpPr>
            <p:cNvPr id="14" name="Hexágono 7">
              <a:extLst>
                <a:ext uri="{FF2B5EF4-FFF2-40B4-BE49-F238E27FC236}">
                  <a16:creationId xmlns:a16="http://schemas.microsoft.com/office/drawing/2014/main" id="{8389A0CA-28EC-229B-27EF-1139C1398B51}"/>
                </a:ext>
              </a:extLst>
            </p:cNvPr>
            <p:cNvSpPr/>
            <p:nvPr/>
          </p:nvSpPr>
          <p:spPr>
            <a:xfrm rot="5400000">
              <a:off x="4566124" y="178160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Fabric and FFE</a:t>
              </a:r>
            </a:p>
          </p:txBody>
        </p:sp>
        <p:sp>
          <p:nvSpPr>
            <p:cNvPr id="15" name="Hexágono 8">
              <a:extLst>
                <a:ext uri="{FF2B5EF4-FFF2-40B4-BE49-F238E27FC236}">
                  <a16:creationId xmlns:a16="http://schemas.microsoft.com/office/drawing/2014/main" id="{3468A36A-EEDC-F0F0-1AAC-DCC213BC43F4}"/>
                </a:ext>
              </a:extLst>
            </p:cNvPr>
            <p:cNvSpPr/>
            <p:nvPr/>
          </p:nvSpPr>
          <p:spPr>
            <a:xfrm rot="5400000">
              <a:off x="3813656"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Moves and Changes</a:t>
              </a:r>
              <a:endPar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6" name="Hexágono 9">
              <a:extLst>
                <a:ext uri="{FF2B5EF4-FFF2-40B4-BE49-F238E27FC236}">
                  <a16:creationId xmlns:a16="http://schemas.microsoft.com/office/drawing/2014/main" id="{63068869-7D55-7192-DF2A-E02F2BBDA152}"/>
                </a:ext>
              </a:extLst>
            </p:cNvPr>
            <p:cNvSpPr/>
            <p:nvPr/>
          </p:nvSpPr>
          <p:spPr>
            <a:xfrm rot="5400000">
              <a:off x="6796410"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Reactive</a:t>
              </a:r>
            </a:p>
          </p:txBody>
        </p:sp>
        <p:sp>
          <p:nvSpPr>
            <p:cNvPr id="17" name="Hexágono 10">
              <a:extLst>
                <a:ext uri="{FF2B5EF4-FFF2-40B4-BE49-F238E27FC236}">
                  <a16:creationId xmlns:a16="http://schemas.microsoft.com/office/drawing/2014/main" id="{4AF56A9B-22F4-5D4F-555D-446826D6B259}"/>
                </a:ext>
              </a:extLst>
            </p:cNvPr>
            <p:cNvSpPr/>
            <p:nvPr/>
          </p:nvSpPr>
          <p:spPr>
            <a:xfrm rot="5400000">
              <a:off x="6050722" y="4471435"/>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Asset Mgmnt</a:t>
              </a:r>
            </a:p>
          </p:txBody>
        </p:sp>
        <p:sp>
          <p:nvSpPr>
            <p:cNvPr id="18" name="Hexágono 11">
              <a:extLst>
                <a:ext uri="{FF2B5EF4-FFF2-40B4-BE49-F238E27FC236}">
                  <a16:creationId xmlns:a16="http://schemas.microsoft.com/office/drawing/2014/main" id="{A04DFB07-442F-CA99-5576-93CC58414A08}"/>
                </a:ext>
              </a:extLst>
            </p:cNvPr>
            <p:cNvSpPr/>
            <p:nvPr/>
          </p:nvSpPr>
          <p:spPr>
            <a:xfrm rot="5400000">
              <a:off x="6057501" y="1781607"/>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PPM</a:t>
              </a:r>
            </a:p>
          </p:txBody>
        </p:sp>
        <p:sp>
          <p:nvSpPr>
            <p:cNvPr id="19" name="Hexágono 12">
              <a:extLst>
                <a:ext uri="{FF2B5EF4-FFF2-40B4-BE49-F238E27FC236}">
                  <a16:creationId xmlns:a16="http://schemas.microsoft.com/office/drawing/2014/main" id="{D80DCC08-55D1-1F62-BB75-FBA74557B10A}"/>
                </a:ext>
              </a:extLst>
            </p:cNvPr>
            <p:cNvSpPr/>
            <p:nvPr/>
          </p:nvSpPr>
          <p:spPr>
            <a:xfrm rot="5400000">
              <a:off x="4562059" y="4467309"/>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Minor Projects</a:t>
              </a:r>
            </a:p>
          </p:txBody>
        </p:sp>
      </p:grpSp>
      <p:sp>
        <p:nvSpPr>
          <p:cNvPr id="20" name="Hexágono 7">
            <a:extLst>
              <a:ext uri="{FF2B5EF4-FFF2-40B4-BE49-F238E27FC236}">
                <a16:creationId xmlns:a16="http://schemas.microsoft.com/office/drawing/2014/main" id="{E4728FF2-6399-1A4F-2FD6-AB96ED3A6A85}"/>
              </a:ext>
            </a:extLst>
          </p:cNvPr>
          <p:cNvSpPr/>
          <p:nvPr/>
        </p:nvSpPr>
        <p:spPr>
          <a:xfrm rot="5400000">
            <a:off x="5319963" y="3007689"/>
            <a:ext cx="1534852" cy="1362583"/>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Helpdesk</a:t>
            </a:r>
          </a:p>
        </p:txBody>
      </p:sp>
    </p:spTree>
    <p:extLst>
      <p:ext uri="{BB962C8B-B14F-4D97-AF65-F5344CB8AC3E}">
        <p14:creationId xmlns:p14="http://schemas.microsoft.com/office/powerpoint/2010/main" val="42620554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D0FB-2E7A-14D2-4AFE-F90405AEA82C}"/>
              </a:ext>
            </a:extLst>
          </p:cNvPr>
          <p:cNvSpPr>
            <a:spLocks noGrp="1"/>
          </p:cNvSpPr>
          <p:nvPr>
            <p:ph type="ctrTitle"/>
          </p:nvPr>
        </p:nvSpPr>
        <p:spPr>
          <a:xfrm>
            <a:off x="1752600" y="567700"/>
            <a:ext cx="7938013" cy="387798"/>
          </a:xfrm>
        </p:spPr>
        <p:txBody>
          <a:bodyPr/>
          <a:lstStyle/>
          <a:p>
            <a:r>
              <a:rPr lang="en-US" sz="2800" b="0" dirty="0">
                <a:solidFill>
                  <a:schemeClr val="tx1">
                    <a:lumMod val="65000"/>
                    <a:lumOff val="35000"/>
                  </a:schemeClr>
                </a:solidFill>
                <a:sym typeface="Verdana" panose="020B0604030504040204" pitchFamily="34" charset="0"/>
              </a:rPr>
              <a:t>Typical Bundle</a:t>
            </a:r>
            <a:r>
              <a:rPr lang="en-US" sz="2800" b="0" dirty="0">
                <a:solidFill>
                  <a:schemeClr val="tx1">
                    <a:lumMod val="65000"/>
                    <a:lumOff val="35000"/>
                  </a:schemeClr>
                </a:solidFill>
              </a:rPr>
              <a:t>d Approach</a:t>
            </a:r>
          </a:p>
        </p:txBody>
      </p:sp>
      <p:grpSp>
        <p:nvGrpSpPr>
          <p:cNvPr id="20" name="Group 19">
            <a:extLst>
              <a:ext uri="{FF2B5EF4-FFF2-40B4-BE49-F238E27FC236}">
                <a16:creationId xmlns:a16="http://schemas.microsoft.com/office/drawing/2014/main" id="{30D50D29-578C-A181-37C9-22478D1B3BA4}"/>
              </a:ext>
            </a:extLst>
          </p:cNvPr>
          <p:cNvGrpSpPr/>
          <p:nvPr/>
        </p:nvGrpSpPr>
        <p:grpSpPr>
          <a:xfrm>
            <a:off x="999250" y="1553116"/>
            <a:ext cx="4400065" cy="4190386"/>
            <a:chOff x="3916621" y="1678642"/>
            <a:chExt cx="4398599" cy="4311603"/>
          </a:xfrm>
        </p:grpSpPr>
        <p:sp>
          <p:nvSpPr>
            <p:cNvPr id="21" name="Hexágono 6">
              <a:extLst>
                <a:ext uri="{FF2B5EF4-FFF2-40B4-BE49-F238E27FC236}">
                  <a16:creationId xmlns:a16="http://schemas.microsoft.com/office/drawing/2014/main" id="{3D6FC890-E686-4AD7-DF00-6F6F9584C6FA}"/>
                </a:ext>
              </a:extLst>
            </p:cNvPr>
            <p:cNvSpPr/>
            <p:nvPr/>
          </p:nvSpPr>
          <p:spPr>
            <a:xfrm rot="16200000">
              <a:off x="5305033" y="3137358"/>
              <a:ext cx="1621775" cy="1415845"/>
            </a:xfrm>
            <a:prstGeom prst="hexagon">
              <a:avLst/>
            </a:prstGeom>
            <a:gradFill>
              <a:gsLst>
                <a:gs pos="0">
                  <a:schemeClr val="tx2"/>
                </a:gs>
                <a:gs pos="99000">
                  <a:schemeClr val="accent1"/>
                </a:gs>
              </a:gsLst>
              <a:lin ang="2700000" scaled="0"/>
            </a:gradFill>
            <a:effectLst/>
          </p:spPr>
          <p:txBody>
            <a:bodyPr vert="vert" lIns="0" tIns="36000" rIns="0" bIns="36000" anchor="ctr"/>
            <a:lstStyle/>
            <a:p>
              <a:pPr algn="ctr" defTabSz="228554"/>
              <a:r>
                <a:rPr lang="en-US" sz="14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Soft Services</a:t>
              </a:r>
            </a:p>
          </p:txBody>
        </p:sp>
        <p:sp>
          <p:nvSpPr>
            <p:cNvPr id="22" name="Hexágono 7">
              <a:extLst>
                <a:ext uri="{FF2B5EF4-FFF2-40B4-BE49-F238E27FC236}">
                  <a16:creationId xmlns:a16="http://schemas.microsoft.com/office/drawing/2014/main" id="{66F35A7D-2980-DF0C-0D90-D62464DA70CA}"/>
                </a:ext>
              </a:extLst>
            </p:cNvPr>
            <p:cNvSpPr/>
            <p:nvPr/>
          </p:nvSpPr>
          <p:spPr>
            <a:xfrm rot="5400000">
              <a:off x="4566124" y="178160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Reception</a:t>
              </a:r>
            </a:p>
          </p:txBody>
        </p:sp>
        <p:sp>
          <p:nvSpPr>
            <p:cNvPr id="23" name="Hexágono 8">
              <a:extLst>
                <a:ext uri="{FF2B5EF4-FFF2-40B4-BE49-F238E27FC236}">
                  <a16:creationId xmlns:a16="http://schemas.microsoft.com/office/drawing/2014/main" id="{8AADAD93-E522-DEE6-4A56-FAD1194A4B4C}"/>
                </a:ext>
              </a:extLst>
            </p:cNvPr>
            <p:cNvSpPr/>
            <p:nvPr/>
          </p:nvSpPr>
          <p:spPr>
            <a:xfrm rot="5400000">
              <a:off x="3813656"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Meeting Rooms</a:t>
              </a:r>
              <a:endPar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4" name="Hexágono 9">
              <a:extLst>
                <a:ext uri="{FF2B5EF4-FFF2-40B4-BE49-F238E27FC236}">
                  <a16:creationId xmlns:a16="http://schemas.microsoft.com/office/drawing/2014/main" id="{98D337EA-686E-87EE-376C-49BC8F94D401}"/>
                </a:ext>
              </a:extLst>
            </p:cNvPr>
            <p:cNvSpPr/>
            <p:nvPr/>
          </p:nvSpPr>
          <p:spPr>
            <a:xfrm rot="5400000">
              <a:off x="6796410"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Food</a:t>
              </a:r>
            </a:p>
          </p:txBody>
        </p:sp>
        <p:sp>
          <p:nvSpPr>
            <p:cNvPr id="25" name="Hexágono 10">
              <a:extLst>
                <a:ext uri="{FF2B5EF4-FFF2-40B4-BE49-F238E27FC236}">
                  <a16:creationId xmlns:a16="http://schemas.microsoft.com/office/drawing/2014/main" id="{384B1B72-187A-E8A0-633A-13240F32F9DF}"/>
                </a:ext>
              </a:extLst>
            </p:cNvPr>
            <p:cNvSpPr/>
            <p:nvPr/>
          </p:nvSpPr>
          <p:spPr>
            <a:xfrm rot="5400000">
              <a:off x="6050722" y="4471435"/>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Cleaning</a:t>
              </a:r>
            </a:p>
          </p:txBody>
        </p:sp>
        <p:sp>
          <p:nvSpPr>
            <p:cNvPr id="26" name="Hexágono 11">
              <a:extLst>
                <a:ext uri="{FF2B5EF4-FFF2-40B4-BE49-F238E27FC236}">
                  <a16:creationId xmlns:a16="http://schemas.microsoft.com/office/drawing/2014/main" id="{9EF764BF-9F82-3928-A2D2-F394DF1A1979}"/>
                </a:ext>
              </a:extLst>
            </p:cNvPr>
            <p:cNvSpPr/>
            <p:nvPr/>
          </p:nvSpPr>
          <p:spPr>
            <a:xfrm rot="5400000">
              <a:off x="6057501" y="1781607"/>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Security</a:t>
              </a:r>
            </a:p>
          </p:txBody>
        </p:sp>
        <p:sp>
          <p:nvSpPr>
            <p:cNvPr id="27" name="Hexágono 12">
              <a:extLst>
                <a:ext uri="{FF2B5EF4-FFF2-40B4-BE49-F238E27FC236}">
                  <a16:creationId xmlns:a16="http://schemas.microsoft.com/office/drawing/2014/main" id="{0DB8E419-7418-CB19-AC9B-C7F6C72D3A33}"/>
                </a:ext>
              </a:extLst>
            </p:cNvPr>
            <p:cNvSpPr/>
            <p:nvPr/>
          </p:nvSpPr>
          <p:spPr>
            <a:xfrm rot="5400000">
              <a:off x="4562059" y="4467309"/>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Grounds / Pest</a:t>
              </a:r>
            </a:p>
          </p:txBody>
        </p:sp>
      </p:grpSp>
      <p:grpSp>
        <p:nvGrpSpPr>
          <p:cNvPr id="28" name="Group 27">
            <a:extLst>
              <a:ext uri="{FF2B5EF4-FFF2-40B4-BE49-F238E27FC236}">
                <a16:creationId xmlns:a16="http://schemas.microsoft.com/office/drawing/2014/main" id="{58E8F9CE-4383-C311-20E1-F4D4077093EE}"/>
              </a:ext>
            </a:extLst>
          </p:cNvPr>
          <p:cNvGrpSpPr/>
          <p:nvPr/>
        </p:nvGrpSpPr>
        <p:grpSpPr>
          <a:xfrm>
            <a:off x="6768682" y="1603918"/>
            <a:ext cx="4400065" cy="4190386"/>
            <a:chOff x="3916621" y="1678642"/>
            <a:chExt cx="4398599" cy="4311603"/>
          </a:xfrm>
        </p:grpSpPr>
        <p:sp>
          <p:nvSpPr>
            <p:cNvPr id="29" name="Hexágono 6">
              <a:extLst>
                <a:ext uri="{FF2B5EF4-FFF2-40B4-BE49-F238E27FC236}">
                  <a16:creationId xmlns:a16="http://schemas.microsoft.com/office/drawing/2014/main" id="{BA634E7C-516F-38C4-D36C-3B3E8D23C505}"/>
                </a:ext>
              </a:extLst>
            </p:cNvPr>
            <p:cNvSpPr/>
            <p:nvPr/>
          </p:nvSpPr>
          <p:spPr>
            <a:xfrm rot="16200000">
              <a:off x="5305033" y="3137358"/>
              <a:ext cx="1621775" cy="1415845"/>
            </a:xfrm>
            <a:prstGeom prst="hexagon">
              <a:avLst/>
            </a:prstGeom>
            <a:gradFill>
              <a:gsLst>
                <a:gs pos="0">
                  <a:schemeClr val="tx2"/>
                </a:gs>
                <a:gs pos="99000">
                  <a:schemeClr val="accent1"/>
                </a:gs>
              </a:gsLst>
              <a:lin ang="2700000" scaled="0"/>
            </a:gradFill>
            <a:effectLst/>
          </p:spPr>
          <p:txBody>
            <a:bodyPr vert="vert" lIns="0" tIns="36000" rIns="0" bIns="36000" anchor="ctr"/>
            <a:lstStyle/>
            <a:p>
              <a:pPr algn="ctr" defTabSz="228554"/>
              <a:r>
                <a:rPr lang="en-US" sz="1400" b="1" dirty="0">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Hard Services</a:t>
              </a:r>
            </a:p>
          </p:txBody>
        </p:sp>
        <p:sp>
          <p:nvSpPr>
            <p:cNvPr id="30" name="Hexágono 7">
              <a:extLst>
                <a:ext uri="{FF2B5EF4-FFF2-40B4-BE49-F238E27FC236}">
                  <a16:creationId xmlns:a16="http://schemas.microsoft.com/office/drawing/2014/main" id="{94D8D11C-26C1-4DF1-7717-357BCB43DDE2}"/>
                </a:ext>
              </a:extLst>
            </p:cNvPr>
            <p:cNvSpPr/>
            <p:nvPr/>
          </p:nvSpPr>
          <p:spPr>
            <a:xfrm rot="5400000">
              <a:off x="4566124" y="178160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Fabric and FFE</a:t>
              </a:r>
            </a:p>
          </p:txBody>
        </p:sp>
        <p:sp>
          <p:nvSpPr>
            <p:cNvPr id="31" name="Hexágono 8">
              <a:extLst>
                <a:ext uri="{FF2B5EF4-FFF2-40B4-BE49-F238E27FC236}">
                  <a16:creationId xmlns:a16="http://schemas.microsoft.com/office/drawing/2014/main" id="{2D9BF104-D7F3-FA4B-BA01-A67652550A13}"/>
                </a:ext>
              </a:extLst>
            </p:cNvPr>
            <p:cNvSpPr/>
            <p:nvPr/>
          </p:nvSpPr>
          <p:spPr>
            <a:xfrm rot="5400000">
              <a:off x="3813656"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Moves and Changes</a:t>
              </a:r>
              <a:endPar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32" name="Hexágono 9">
              <a:extLst>
                <a:ext uri="{FF2B5EF4-FFF2-40B4-BE49-F238E27FC236}">
                  <a16:creationId xmlns:a16="http://schemas.microsoft.com/office/drawing/2014/main" id="{8E152780-4FA4-CDA1-C49C-7C82CFBD2DFD}"/>
                </a:ext>
              </a:extLst>
            </p:cNvPr>
            <p:cNvSpPr/>
            <p:nvPr/>
          </p:nvSpPr>
          <p:spPr>
            <a:xfrm rot="5400000">
              <a:off x="6796410" y="3137358"/>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Reactive</a:t>
              </a:r>
            </a:p>
          </p:txBody>
        </p:sp>
        <p:sp>
          <p:nvSpPr>
            <p:cNvPr id="33" name="Hexágono 10">
              <a:extLst>
                <a:ext uri="{FF2B5EF4-FFF2-40B4-BE49-F238E27FC236}">
                  <a16:creationId xmlns:a16="http://schemas.microsoft.com/office/drawing/2014/main" id="{EE464B02-18A4-433F-34FC-992CE60D2816}"/>
                </a:ext>
              </a:extLst>
            </p:cNvPr>
            <p:cNvSpPr/>
            <p:nvPr/>
          </p:nvSpPr>
          <p:spPr>
            <a:xfrm rot="5400000">
              <a:off x="6050722" y="4471435"/>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Asset Mgmnt</a:t>
              </a:r>
            </a:p>
          </p:txBody>
        </p:sp>
        <p:sp>
          <p:nvSpPr>
            <p:cNvPr id="34" name="Hexágono 11">
              <a:extLst>
                <a:ext uri="{FF2B5EF4-FFF2-40B4-BE49-F238E27FC236}">
                  <a16:creationId xmlns:a16="http://schemas.microsoft.com/office/drawing/2014/main" id="{8BC182FD-BCA4-CAF3-41B1-DF885298DF45}"/>
                </a:ext>
              </a:extLst>
            </p:cNvPr>
            <p:cNvSpPr/>
            <p:nvPr/>
          </p:nvSpPr>
          <p:spPr>
            <a:xfrm rot="5400000">
              <a:off x="6057501" y="1781607"/>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PPM</a:t>
              </a:r>
            </a:p>
          </p:txBody>
        </p:sp>
        <p:sp>
          <p:nvSpPr>
            <p:cNvPr id="35" name="Hexágono 12">
              <a:extLst>
                <a:ext uri="{FF2B5EF4-FFF2-40B4-BE49-F238E27FC236}">
                  <a16:creationId xmlns:a16="http://schemas.microsoft.com/office/drawing/2014/main" id="{BDBADF9A-AB8D-D7A3-0A9F-E5786F43FD6D}"/>
                </a:ext>
              </a:extLst>
            </p:cNvPr>
            <p:cNvSpPr/>
            <p:nvPr/>
          </p:nvSpPr>
          <p:spPr>
            <a:xfrm rot="5400000">
              <a:off x="4562059" y="4467309"/>
              <a:ext cx="1621775" cy="1415845"/>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Minor Projects</a:t>
              </a:r>
            </a:p>
          </p:txBody>
        </p:sp>
      </p:grpSp>
      <p:sp>
        <p:nvSpPr>
          <p:cNvPr id="36" name="Hexágono 7">
            <a:extLst>
              <a:ext uri="{FF2B5EF4-FFF2-40B4-BE49-F238E27FC236}">
                <a16:creationId xmlns:a16="http://schemas.microsoft.com/office/drawing/2014/main" id="{749440CB-EDCF-9E39-5F73-7B766B3977D4}"/>
              </a:ext>
            </a:extLst>
          </p:cNvPr>
          <p:cNvSpPr/>
          <p:nvPr/>
        </p:nvSpPr>
        <p:spPr>
          <a:xfrm rot="5400000">
            <a:off x="8228155" y="434812"/>
            <a:ext cx="1534852" cy="1362583"/>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tIns="91440" bIns="91440" rtlCol="0" anchor="ctr"/>
          <a:lstStyle/>
          <a:p>
            <a:pPr algn="ct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Helpdesk</a:t>
            </a:r>
          </a:p>
        </p:txBody>
      </p:sp>
    </p:spTree>
    <p:extLst>
      <p:ext uri="{BB962C8B-B14F-4D97-AF65-F5344CB8AC3E}">
        <p14:creationId xmlns:p14="http://schemas.microsoft.com/office/powerpoint/2010/main" val="17913931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Custom Design">
  <a:themeElements>
    <a:clrScheme name="LITMUS">
      <a:dk1>
        <a:srgbClr val="000000"/>
      </a:dk1>
      <a:lt1>
        <a:srgbClr val="FFFFFF"/>
      </a:lt1>
      <a:dk2>
        <a:srgbClr val="404140"/>
      </a:dk2>
      <a:lt2>
        <a:srgbClr val="F1F1F0"/>
      </a:lt2>
      <a:accent1>
        <a:srgbClr val="044C95"/>
      </a:accent1>
      <a:accent2>
        <a:srgbClr val="685F9A"/>
      </a:accent2>
      <a:accent3>
        <a:srgbClr val="6DA62E"/>
      </a:accent3>
      <a:accent4>
        <a:srgbClr val="F08038"/>
      </a:accent4>
      <a:accent5>
        <a:srgbClr val="CC2F38"/>
      </a:accent5>
      <a:accent6>
        <a:srgbClr val="82828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41362</TotalTime>
  <Words>3585</Words>
  <Application>Microsoft Macintosh PowerPoint</Application>
  <PresentationFormat>Widescreen</PresentationFormat>
  <Paragraphs>427</Paragraphs>
  <Slides>26</Slides>
  <Notes>26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-apple-system</vt:lpstr>
      <vt:lpstr>.Lucida Grande UI Regular</vt:lpstr>
      <vt:lpstr>Aptos</vt:lpstr>
      <vt:lpstr>Arial</vt:lpstr>
      <vt:lpstr>Calibri</vt:lpstr>
      <vt:lpstr>Helvetica</vt:lpstr>
      <vt:lpstr>Poppins</vt:lpstr>
      <vt:lpstr>Roboto</vt:lpstr>
      <vt:lpstr>Times New Roman</vt:lpstr>
      <vt:lpstr>var(--artdeco-reset-typography-font-family-sans)</vt:lpstr>
      <vt:lpstr>Verdana</vt:lpstr>
      <vt:lpstr>Wingdings</vt:lpstr>
      <vt:lpstr>Wingdings 3</vt:lpstr>
      <vt:lpstr>Custom Design</vt:lpstr>
      <vt:lpstr>PowerPoint Presentation</vt:lpstr>
      <vt:lpstr>Welcome and Introduction by Tom</vt:lpstr>
      <vt:lpstr>The Market Sector</vt:lpstr>
      <vt:lpstr>Facilities Management Market Overview </vt:lpstr>
      <vt:lpstr>Competitive Landscape and Market Evolution</vt:lpstr>
      <vt:lpstr>Typical Route to reducing costs</vt:lpstr>
      <vt:lpstr>Typical Division of Technical Services</vt:lpstr>
      <vt:lpstr>TFM or IFM Models</vt:lpstr>
      <vt:lpstr>Typical Bundled Approach</vt:lpstr>
      <vt:lpstr>The Route to Designing your FM</vt:lpstr>
      <vt:lpstr>PowerPoint Presentation</vt:lpstr>
      <vt:lpstr>FM Trends and Challenges</vt:lpstr>
      <vt:lpstr>FM Trends</vt:lpstr>
      <vt:lpstr>The Rise in Costs in Your Sector</vt:lpstr>
      <vt:lpstr>PowerPoint Presentation</vt:lpstr>
      <vt:lpstr>The Rise in Costs</vt:lpstr>
      <vt:lpstr>What do other sectors do?</vt:lpstr>
      <vt:lpstr>Demonstration</vt:lpstr>
      <vt:lpstr>Demonstration</vt:lpstr>
      <vt:lpstr>Demonstration</vt:lpstr>
      <vt:lpstr>The Great Resignation Will Change Future Workers</vt:lpstr>
      <vt:lpstr>Equality, Diversity and Inclusion</vt:lpstr>
      <vt:lpstr>What Can We Do Together…</vt:lpstr>
      <vt:lpstr>About LitmusFM</vt:lpstr>
      <vt:lpstr>LitmusFM Capabilities</vt:lpstr>
      <vt:lpstr>I would love some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Litmus Credentials.indd</dc:title>
  <dc:creator>Ed Bevan</dc:creator>
  <cp:lastModifiedBy>John Brownless</cp:lastModifiedBy>
  <cp:revision>202</cp:revision>
  <cp:lastPrinted>2024-02-29T17:00:17Z</cp:lastPrinted>
  <dcterms:created xsi:type="dcterms:W3CDTF">2020-08-20T08:06:13Z</dcterms:created>
  <dcterms:modified xsi:type="dcterms:W3CDTF">2024-05-21T10:41:42Z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2020-05-29T00:00:00Z</vt:filetime>
  </property>
  <property fmtid="{D5CDD505-2E9C-101B-9397-08002B2CF9AE}" pid="3" name="Creator">
    <vt:lpwstr>Adobe InDesign 15.0 (Macintosh)</vt:lpwstr>
  </property>
  <property fmtid="{D5CDD505-2E9C-101B-9397-08002B2CF9AE}" pid="4" name="LastSaved">
    <vt:filetime>2020-08-20T00:00:00Z</vt:filetime>
  </property>
</Properties>
</file>